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7772400" cy="10058400"/>
  <p:notesSz cx="7772400" cy="10058400"/>
  <p:embeddedFontLst>
    <p:embeddedFont>
      <p:font typeface="Cambria Math" panose="02040503050406030204" pitchFamily="18" charset="0"/>
      <p:regular r:id="rId10"/>
    </p:embeddedFont>
    <p:embeddedFont>
      <p:font typeface="Arial" panose="020B0604020202020204" pitchFamily="34" charset="0"/>
      <p:regular r:id="rId11"/>
    </p:embeddedFont>
    <p:embeddedFont>
      <p:font typeface="Times New Roman" panose="02020603050405020304" pitchFamily="18" charset="0"/>
      <p:regular r:id="rId12"/>
      <p:bold r:id="rId13"/>
    </p:embeddedFont>
    <p:embeddedFont>
      <p:font typeface="Courier New" panose="02070309020205020404" pitchFamily="49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96" y="-44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600A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600A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600A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2904" y="372745"/>
            <a:ext cx="7041515" cy="825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2004" y="1215898"/>
            <a:ext cx="5968390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600A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215898"/>
            <a:ext cx="43859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 </a:t>
            </a:r>
            <a:r>
              <a:rPr spc="-5" dirty="0"/>
              <a:t>is </a:t>
            </a:r>
            <a:r>
              <a:rPr dirty="0"/>
              <a:t>knowledge</a:t>
            </a:r>
            <a:r>
              <a:rPr spc="-105" dirty="0"/>
              <a:t> </a:t>
            </a:r>
            <a:r>
              <a:rPr spc="-5" dirty="0"/>
              <a:t>representation?</a:t>
            </a:r>
          </a:p>
        </p:txBody>
      </p:sp>
      <p:sp>
        <p:nvSpPr>
          <p:cNvPr id="3" name="object 3"/>
          <p:cNvSpPr/>
          <p:nvPr/>
        </p:nvSpPr>
        <p:spPr>
          <a:xfrm>
            <a:off x="1125321" y="2896489"/>
            <a:ext cx="5753735" cy="201295"/>
          </a:xfrm>
          <a:custGeom>
            <a:avLst/>
            <a:gdLst/>
            <a:ahLst/>
            <a:cxnLst/>
            <a:rect l="l" t="t" r="r" b="b"/>
            <a:pathLst>
              <a:path w="5753734" h="201294">
                <a:moveTo>
                  <a:pt x="5753735" y="0"/>
                </a:moveTo>
                <a:lnTo>
                  <a:pt x="0" y="0"/>
                </a:lnTo>
                <a:lnTo>
                  <a:pt x="0" y="201168"/>
                </a:lnTo>
                <a:lnTo>
                  <a:pt x="5753735" y="201168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5321" y="3536645"/>
            <a:ext cx="5753735" cy="198755"/>
          </a:xfrm>
          <a:custGeom>
            <a:avLst/>
            <a:gdLst/>
            <a:ahLst/>
            <a:cxnLst/>
            <a:rect l="l" t="t" r="r" b="b"/>
            <a:pathLst>
              <a:path w="5753734" h="198754">
                <a:moveTo>
                  <a:pt x="5753735" y="0"/>
                </a:moveTo>
                <a:lnTo>
                  <a:pt x="0" y="0"/>
                </a:lnTo>
                <a:lnTo>
                  <a:pt x="0" y="198424"/>
                </a:lnTo>
                <a:lnTo>
                  <a:pt x="5753735" y="198424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5321" y="4375150"/>
            <a:ext cx="5753735" cy="198120"/>
          </a:xfrm>
          <a:custGeom>
            <a:avLst/>
            <a:gdLst/>
            <a:ahLst/>
            <a:cxnLst/>
            <a:rect l="l" t="t" r="r" b="b"/>
            <a:pathLst>
              <a:path w="5753734" h="198120">
                <a:moveTo>
                  <a:pt x="5753735" y="0"/>
                </a:moveTo>
                <a:lnTo>
                  <a:pt x="0" y="0"/>
                </a:lnTo>
                <a:lnTo>
                  <a:pt x="0" y="198120"/>
                </a:lnTo>
                <a:lnTo>
                  <a:pt x="5753735" y="198120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5321" y="6817182"/>
            <a:ext cx="5753735" cy="198755"/>
          </a:xfrm>
          <a:custGeom>
            <a:avLst/>
            <a:gdLst/>
            <a:ahLst/>
            <a:cxnLst/>
            <a:rect l="l" t="t" r="r" b="b"/>
            <a:pathLst>
              <a:path w="5753734" h="198754">
                <a:moveTo>
                  <a:pt x="5753735" y="0"/>
                </a:moveTo>
                <a:lnTo>
                  <a:pt x="0" y="0"/>
                </a:lnTo>
                <a:lnTo>
                  <a:pt x="0" y="198424"/>
                </a:lnTo>
                <a:lnTo>
                  <a:pt x="5753735" y="198424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5321" y="7253351"/>
            <a:ext cx="5753735" cy="241300"/>
          </a:xfrm>
          <a:custGeom>
            <a:avLst/>
            <a:gdLst/>
            <a:ahLst/>
            <a:cxnLst/>
            <a:rect l="l" t="t" r="r" b="b"/>
            <a:pathLst>
              <a:path w="5753734" h="241300">
                <a:moveTo>
                  <a:pt x="5753735" y="0"/>
                </a:moveTo>
                <a:lnTo>
                  <a:pt x="0" y="0"/>
                </a:lnTo>
                <a:lnTo>
                  <a:pt x="0" y="240792"/>
                </a:lnTo>
                <a:lnTo>
                  <a:pt x="5753735" y="240792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5321" y="7731886"/>
            <a:ext cx="5753735" cy="198120"/>
          </a:xfrm>
          <a:custGeom>
            <a:avLst/>
            <a:gdLst/>
            <a:ahLst/>
            <a:cxnLst/>
            <a:rect l="l" t="t" r="r" b="b"/>
            <a:pathLst>
              <a:path w="5753734" h="198120">
                <a:moveTo>
                  <a:pt x="5753735" y="0"/>
                </a:moveTo>
                <a:lnTo>
                  <a:pt x="0" y="0"/>
                </a:lnTo>
                <a:lnTo>
                  <a:pt x="0" y="198120"/>
                </a:lnTo>
                <a:lnTo>
                  <a:pt x="5753735" y="198120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2004" y="1734439"/>
            <a:ext cx="5972175" cy="70967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499"/>
              </a:lnSpc>
              <a:spcBef>
                <a:spcPts val="90"/>
              </a:spcBef>
            </a:pPr>
            <a:r>
              <a:rPr sz="1000" spc="-5" dirty="0">
                <a:latin typeface="Verdana"/>
                <a:cs typeface="Verdana"/>
              </a:rPr>
              <a:t>Humans </a:t>
            </a:r>
            <a:r>
              <a:rPr sz="1000" dirty="0">
                <a:latin typeface="Verdana"/>
                <a:cs typeface="Verdana"/>
              </a:rPr>
              <a:t>are </a:t>
            </a:r>
            <a:r>
              <a:rPr sz="1000" spc="-5" dirty="0">
                <a:latin typeface="Verdana"/>
                <a:cs typeface="Verdana"/>
              </a:rPr>
              <a:t>best at understanding, </a:t>
            </a:r>
            <a:r>
              <a:rPr sz="1000" dirty="0">
                <a:latin typeface="Verdana"/>
                <a:cs typeface="Verdana"/>
              </a:rPr>
              <a:t>reasoning, and </a:t>
            </a:r>
            <a:r>
              <a:rPr sz="1000" spc="-5" dirty="0">
                <a:latin typeface="Verdana"/>
                <a:cs typeface="Verdana"/>
              </a:rPr>
              <a:t>interpreting </a:t>
            </a:r>
            <a:r>
              <a:rPr sz="1000" dirty="0">
                <a:latin typeface="Verdana"/>
                <a:cs typeface="Verdana"/>
              </a:rPr>
              <a:t>knowledge. Human </a:t>
            </a:r>
            <a:r>
              <a:rPr sz="1000" spc="-5" dirty="0">
                <a:latin typeface="Verdana"/>
                <a:cs typeface="Verdana"/>
              </a:rPr>
              <a:t>knows  </a:t>
            </a:r>
            <a:r>
              <a:rPr sz="1000" dirty="0">
                <a:latin typeface="Verdana"/>
                <a:cs typeface="Verdana"/>
              </a:rPr>
              <a:t>things, </a:t>
            </a:r>
            <a:r>
              <a:rPr sz="1000" spc="-5" dirty="0">
                <a:latin typeface="Verdana"/>
                <a:cs typeface="Verdana"/>
              </a:rPr>
              <a:t>which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spc="-5" dirty="0">
                <a:latin typeface="Verdana"/>
                <a:cs typeface="Verdana"/>
              </a:rPr>
              <a:t>knowledge and as </a:t>
            </a:r>
            <a:r>
              <a:rPr sz="1000" dirty="0">
                <a:latin typeface="Verdana"/>
                <a:cs typeface="Verdana"/>
              </a:rPr>
              <a:t>per their knowledge they </a:t>
            </a:r>
            <a:r>
              <a:rPr sz="1000" spc="-5" dirty="0">
                <a:latin typeface="Verdana"/>
                <a:cs typeface="Verdana"/>
              </a:rPr>
              <a:t>perform various actions </a:t>
            </a: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dirty="0">
                <a:latin typeface="Verdana"/>
                <a:cs typeface="Verdana"/>
              </a:rPr>
              <a:t>the  real </a:t>
            </a:r>
            <a:r>
              <a:rPr sz="1000" spc="-5" dirty="0">
                <a:latin typeface="Verdana"/>
                <a:cs typeface="Verdana"/>
              </a:rPr>
              <a:t>world. </a:t>
            </a:r>
            <a:r>
              <a:rPr sz="1000" b="1" spc="5" dirty="0">
                <a:latin typeface="Verdana"/>
                <a:cs typeface="Verdana"/>
              </a:rPr>
              <a:t>But </a:t>
            </a:r>
            <a:r>
              <a:rPr sz="1000" b="1" spc="-5" dirty="0">
                <a:latin typeface="Verdana"/>
                <a:cs typeface="Verdana"/>
              </a:rPr>
              <a:t>how machines </a:t>
            </a:r>
            <a:r>
              <a:rPr sz="1000" b="1" dirty="0">
                <a:latin typeface="Verdana"/>
                <a:cs typeface="Verdana"/>
              </a:rPr>
              <a:t>do all these things </a:t>
            </a:r>
            <a:r>
              <a:rPr sz="1000" b="1" spc="-5" dirty="0">
                <a:latin typeface="Verdana"/>
                <a:cs typeface="Verdana"/>
              </a:rPr>
              <a:t>comes </a:t>
            </a:r>
            <a:r>
              <a:rPr sz="1000" b="1" dirty="0">
                <a:latin typeface="Verdana"/>
                <a:cs typeface="Verdana"/>
              </a:rPr>
              <a:t>under </a:t>
            </a:r>
            <a:r>
              <a:rPr sz="1000" b="1" spc="-5" dirty="0">
                <a:latin typeface="Verdana"/>
                <a:cs typeface="Verdana"/>
              </a:rPr>
              <a:t>knowledge  representation </a:t>
            </a:r>
            <a:r>
              <a:rPr sz="1000" b="1" spc="5" dirty="0">
                <a:latin typeface="Verdana"/>
                <a:cs typeface="Verdana"/>
              </a:rPr>
              <a:t>and </a:t>
            </a:r>
            <a:r>
              <a:rPr sz="1000" b="1" spc="-5" dirty="0">
                <a:latin typeface="Verdana"/>
                <a:cs typeface="Verdana"/>
              </a:rPr>
              <a:t>reasoning</a:t>
            </a:r>
            <a:r>
              <a:rPr sz="1000" spc="-5" dirty="0">
                <a:latin typeface="Verdana"/>
                <a:cs typeface="Verdana"/>
              </a:rPr>
              <a:t>. </a:t>
            </a:r>
            <a:r>
              <a:rPr sz="1000" dirty="0">
                <a:latin typeface="Verdana"/>
                <a:cs typeface="Verdana"/>
              </a:rPr>
              <a:t>Hence we can describe </a:t>
            </a:r>
            <a:r>
              <a:rPr sz="1000" spc="-5" dirty="0">
                <a:latin typeface="Verdana"/>
                <a:cs typeface="Verdana"/>
              </a:rPr>
              <a:t>Knowledge representation as  </a:t>
            </a:r>
            <a:r>
              <a:rPr sz="1000" dirty="0">
                <a:latin typeface="Verdana"/>
                <a:cs typeface="Verdana"/>
              </a:rPr>
              <a:t>following: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Verdana"/>
              <a:cs typeface="Verdana"/>
            </a:endParaRPr>
          </a:p>
          <a:p>
            <a:pPr marL="469900" marR="5080" indent="-229235" algn="just">
              <a:lnSpc>
                <a:spcPct val="131000"/>
              </a:lnSpc>
              <a:buFont typeface="Courier New"/>
              <a:buChar char="o"/>
              <a:tabLst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Knowledge </a:t>
            </a:r>
            <a:r>
              <a:rPr sz="1000" spc="-5" dirty="0">
                <a:latin typeface="Verdana"/>
                <a:cs typeface="Verdana"/>
              </a:rPr>
              <a:t>representation and reasoning </a:t>
            </a:r>
            <a:r>
              <a:rPr sz="1000" spc="-10" dirty="0">
                <a:latin typeface="Verdana"/>
                <a:cs typeface="Verdana"/>
              </a:rPr>
              <a:t>(KR, </a:t>
            </a:r>
            <a:r>
              <a:rPr sz="1000" dirty="0">
                <a:latin typeface="Verdana"/>
                <a:cs typeface="Verdana"/>
              </a:rPr>
              <a:t>KRR)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10" dirty="0">
                <a:latin typeface="Verdana"/>
                <a:cs typeface="Verdana"/>
              </a:rPr>
              <a:t>part </a:t>
            </a:r>
            <a:r>
              <a:rPr sz="1000" spc="-5" dirty="0">
                <a:latin typeface="Verdana"/>
                <a:cs typeface="Verdana"/>
              </a:rPr>
              <a:t>of Artificial  </a:t>
            </a:r>
            <a:r>
              <a:rPr sz="1000" dirty="0">
                <a:latin typeface="Verdana"/>
                <a:cs typeface="Verdana"/>
              </a:rPr>
              <a:t>intelligence </a:t>
            </a:r>
            <a:r>
              <a:rPr sz="1000" spc="-5" dirty="0">
                <a:latin typeface="Verdana"/>
                <a:cs typeface="Verdana"/>
              </a:rPr>
              <a:t>which concerned </a:t>
            </a:r>
            <a:r>
              <a:rPr sz="1000" spc="-10" dirty="0">
                <a:latin typeface="Verdana"/>
                <a:cs typeface="Verdana"/>
              </a:rPr>
              <a:t>with AI </a:t>
            </a:r>
            <a:r>
              <a:rPr sz="1000" dirty="0">
                <a:latin typeface="Verdana"/>
                <a:cs typeface="Verdana"/>
              </a:rPr>
              <a:t>agents </a:t>
            </a:r>
            <a:r>
              <a:rPr sz="1000" spc="-5" dirty="0">
                <a:latin typeface="Verdana"/>
                <a:cs typeface="Verdana"/>
              </a:rPr>
              <a:t>thinking </a:t>
            </a:r>
            <a:r>
              <a:rPr sz="1000" dirty="0">
                <a:latin typeface="Verdana"/>
                <a:cs typeface="Verdana"/>
              </a:rPr>
              <a:t>and how </a:t>
            </a:r>
            <a:r>
              <a:rPr sz="1000" spc="5" dirty="0">
                <a:latin typeface="Verdana"/>
                <a:cs typeface="Verdana"/>
              </a:rPr>
              <a:t>thinking </a:t>
            </a:r>
            <a:r>
              <a:rPr sz="1000" dirty="0">
                <a:latin typeface="Verdana"/>
                <a:cs typeface="Verdana"/>
              </a:rPr>
              <a:t>contributes </a:t>
            </a:r>
            <a:r>
              <a:rPr sz="1000" spc="5" dirty="0">
                <a:latin typeface="Verdana"/>
                <a:cs typeface="Verdana"/>
              </a:rPr>
              <a:t>to  </a:t>
            </a:r>
            <a:r>
              <a:rPr sz="1000" dirty="0">
                <a:latin typeface="Verdana"/>
                <a:cs typeface="Verdana"/>
              </a:rPr>
              <a:t>intelligent behavior </a:t>
            </a:r>
            <a:r>
              <a:rPr sz="1000" spc="-5" dirty="0">
                <a:latin typeface="Verdana"/>
                <a:cs typeface="Verdana"/>
              </a:rPr>
              <a:t>of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agents.</a:t>
            </a:r>
            <a:endParaRPr sz="1000">
              <a:latin typeface="Verdana"/>
              <a:cs typeface="Verdana"/>
            </a:endParaRPr>
          </a:p>
          <a:p>
            <a:pPr marL="469900" marR="6350" indent="-229235" algn="just">
              <a:lnSpc>
                <a:spcPct val="130800"/>
              </a:lnSpc>
              <a:spcBef>
                <a:spcPts val="330"/>
              </a:spcBef>
              <a:buFont typeface="Courier New"/>
              <a:buChar char="o"/>
              <a:tabLst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is </a:t>
            </a:r>
            <a:r>
              <a:rPr sz="1000" dirty="0">
                <a:latin typeface="Verdana"/>
                <a:cs typeface="Verdana"/>
              </a:rPr>
              <a:t>responsible </a:t>
            </a:r>
            <a:r>
              <a:rPr sz="1000" spc="-5" dirty="0">
                <a:latin typeface="Verdana"/>
                <a:cs typeface="Verdana"/>
              </a:rPr>
              <a:t>for representing information </a:t>
            </a:r>
            <a:r>
              <a:rPr sz="1000" spc="-10" dirty="0">
                <a:latin typeface="Verdana"/>
                <a:cs typeface="Verdana"/>
              </a:rPr>
              <a:t>about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real </a:t>
            </a:r>
            <a:r>
              <a:rPr sz="1000" dirty="0">
                <a:latin typeface="Verdana"/>
                <a:cs typeface="Verdana"/>
              </a:rPr>
              <a:t>world so </a:t>
            </a:r>
            <a:r>
              <a:rPr sz="1000" spc="-10" dirty="0">
                <a:latin typeface="Verdana"/>
                <a:cs typeface="Verdana"/>
              </a:rPr>
              <a:t>that </a:t>
            </a:r>
            <a:r>
              <a:rPr sz="1000" dirty="0">
                <a:latin typeface="Verdana"/>
                <a:cs typeface="Verdana"/>
              </a:rPr>
              <a:t>a computer  can </a:t>
            </a:r>
            <a:r>
              <a:rPr sz="1000" spc="-5" dirty="0">
                <a:latin typeface="Verdana"/>
                <a:cs typeface="Verdana"/>
              </a:rPr>
              <a:t>understand and </a:t>
            </a:r>
            <a:r>
              <a:rPr sz="1000" spc="-10" dirty="0">
                <a:latin typeface="Verdana"/>
                <a:cs typeface="Verdana"/>
              </a:rPr>
              <a:t>can </a:t>
            </a:r>
            <a:r>
              <a:rPr sz="1000" spc="-5" dirty="0">
                <a:latin typeface="Verdana"/>
                <a:cs typeface="Verdana"/>
              </a:rPr>
              <a:t>utilize </a:t>
            </a:r>
            <a:r>
              <a:rPr sz="1000" dirty="0">
                <a:latin typeface="Verdana"/>
                <a:cs typeface="Verdana"/>
              </a:rPr>
              <a:t>this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dirty="0">
                <a:latin typeface="Verdana"/>
                <a:cs typeface="Verdana"/>
              </a:rPr>
              <a:t>solve the complex </a:t>
            </a:r>
            <a:r>
              <a:rPr sz="1000" spc="-5" dirty="0">
                <a:latin typeface="Verdana"/>
                <a:cs typeface="Verdana"/>
              </a:rPr>
              <a:t>real </a:t>
            </a:r>
            <a:r>
              <a:rPr sz="1000" dirty="0">
                <a:latin typeface="Verdana"/>
                <a:cs typeface="Verdana"/>
              </a:rPr>
              <a:t>world  problems </a:t>
            </a:r>
            <a:r>
              <a:rPr sz="1000" spc="-10" dirty="0">
                <a:latin typeface="Verdana"/>
                <a:cs typeface="Verdana"/>
              </a:rPr>
              <a:t>such </a:t>
            </a:r>
            <a:r>
              <a:rPr sz="1000" spc="-5" dirty="0">
                <a:latin typeface="Verdana"/>
                <a:cs typeface="Verdana"/>
              </a:rPr>
              <a:t>as diagnosis </a:t>
            </a:r>
            <a:r>
              <a:rPr sz="1000" dirty="0">
                <a:latin typeface="Verdana"/>
                <a:cs typeface="Verdana"/>
              </a:rPr>
              <a:t>a </a:t>
            </a:r>
            <a:r>
              <a:rPr sz="1000" spc="-5" dirty="0">
                <a:latin typeface="Verdana"/>
                <a:cs typeface="Verdana"/>
              </a:rPr>
              <a:t>medical condition or communicating </a:t>
            </a:r>
            <a:r>
              <a:rPr sz="1000" dirty="0">
                <a:latin typeface="Verdana"/>
                <a:cs typeface="Verdana"/>
              </a:rPr>
              <a:t>with </a:t>
            </a:r>
            <a:r>
              <a:rPr sz="1000" spc="-5" dirty="0">
                <a:latin typeface="Verdana"/>
                <a:cs typeface="Verdana"/>
              </a:rPr>
              <a:t>humans in  natural</a:t>
            </a:r>
            <a:r>
              <a:rPr sz="1000" spc="-1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language.</a:t>
            </a:r>
            <a:endParaRPr sz="1000">
              <a:latin typeface="Verdana"/>
              <a:cs typeface="Verdana"/>
            </a:endParaRPr>
          </a:p>
          <a:p>
            <a:pPr marL="469900" marR="8255" indent="-229235" algn="just">
              <a:lnSpc>
                <a:spcPct val="130700"/>
              </a:lnSpc>
              <a:spcBef>
                <a:spcPts val="325"/>
              </a:spcBef>
              <a:buFont typeface="Courier New"/>
              <a:buChar char="o"/>
              <a:tabLst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is </a:t>
            </a:r>
            <a:r>
              <a:rPr sz="1000" dirty="0">
                <a:latin typeface="Verdana"/>
                <a:cs typeface="Verdana"/>
              </a:rPr>
              <a:t>also a </a:t>
            </a:r>
            <a:r>
              <a:rPr sz="1000" spc="-5" dirty="0">
                <a:latin typeface="Verdana"/>
                <a:cs typeface="Verdana"/>
              </a:rPr>
              <a:t>way which describes </a:t>
            </a:r>
            <a:r>
              <a:rPr sz="1000" dirty="0">
                <a:latin typeface="Verdana"/>
                <a:cs typeface="Verdana"/>
              </a:rPr>
              <a:t>how we </a:t>
            </a:r>
            <a:r>
              <a:rPr sz="1000" spc="-10" dirty="0">
                <a:latin typeface="Verdana"/>
                <a:cs typeface="Verdana"/>
              </a:rPr>
              <a:t>can </a:t>
            </a:r>
            <a:r>
              <a:rPr sz="1000" spc="-5" dirty="0">
                <a:latin typeface="Verdana"/>
                <a:cs typeface="Verdana"/>
              </a:rPr>
              <a:t>represent knowledge in artificial  </a:t>
            </a:r>
            <a:r>
              <a:rPr sz="1000" dirty="0">
                <a:latin typeface="Verdana"/>
                <a:cs typeface="Verdana"/>
              </a:rPr>
              <a:t>intelligence. </a:t>
            </a:r>
            <a:r>
              <a:rPr sz="1000" spc="-5" dirty="0">
                <a:latin typeface="Verdana"/>
                <a:cs typeface="Verdana"/>
              </a:rPr>
              <a:t>Knowledge representation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dirty="0">
                <a:latin typeface="Verdana"/>
                <a:cs typeface="Verdana"/>
              </a:rPr>
              <a:t>not </a:t>
            </a:r>
            <a:r>
              <a:rPr sz="1000" spc="-5" dirty="0">
                <a:latin typeface="Verdana"/>
                <a:cs typeface="Verdana"/>
              </a:rPr>
              <a:t>just storing </a:t>
            </a:r>
            <a:r>
              <a:rPr sz="1000" dirty="0">
                <a:latin typeface="Verdana"/>
                <a:cs typeface="Verdana"/>
              </a:rPr>
              <a:t>data </a:t>
            </a:r>
            <a:r>
              <a:rPr sz="1000" spc="5" dirty="0">
                <a:latin typeface="Verdana"/>
                <a:cs typeface="Verdana"/>
              </a:rPr>
              <a:t>into </a:t>
            </a:r>
            <a:r>
              <a:rPr sz="1000" dirty="0">
                <a:latin typeface="Verdana"/>
                <a:cs typeface="Verdana"/>
              </a:rPr>
              <a:t>some </a:t>
            </a:r>
            <a:r>
              <a:rPr sz="1000" spc="-5" dirty="0">
                <a:latin typeface="Verdana"/>
                <a:cs typeface="Verdana"/>
              </a:rPr>
              <a:t>database,  </a:t>
            </a:r>
            <a:r>
              <a:rPr sz="1000" dirty="0">
                <a:latin typeface="Verdana"/>
                <a:cs typeface="Verdana"/>
              </a:rPr>
              <a:t>but </a:t>
            </a:r>
            <a:r>
              <a:rPr sz="1000" spc="-5" dirty="0">
                <a:latin typeface="Verdana"/>
                <a:cs typeface="Verdana"/>
              </a:rPr>
              <a:t>it </a:t>
            </a:r>
            <a:r>
              <a:rPr sz="1000" dirty="0">
                <a:latin typeface="Verdana"/>
                <a:cs typeface="Verdana"/>
              </a:rPr>
              <a:t>also </a:t>
            </a:r>
            <a:r>
              <a:rPr sz="1000" spc="-5" dirty="0">
                <a:latin typeface="Verdana"/>
                <a:cs typeface="Verdana"/>
              </a:rPr>
              <a:t>enables </a:t>
            </a:r>
            <a:r>
              <a:rPr sz="1000" spc="-15" dirty="0">
                <a:latin typeface="Verdana"/>
                <a:cs typeface="Verdana"/>
              </a:rPr>
              <a:t>an </a:t>
            </a:r>
            <a:r>
              <a:rPr sz="1000" dirty="0">
                <a:latin typeface="Verdana"/>
                <a:cs typeface="Verdana"/>
              </a:rPr>
              <a:t>intelligent machine </a:t>
            </a:r>
            <a:r>
              <a:rPr sz="1000" spc="-5" dirty="0">
                <a:latin typeface="Verdana"/>
                <a:cs typeface="Verdana"/>
              </a:rPr>
              <a:t>to </a:t>
            </a:r>
            <a:r>
              <a:rPr sz="1000" dirty="0">
                <a:latin typeface="Verdana"/>
                <a:cs typeface="Verdana"/>
              </a:rPr>
              <a:t>learn from </a:t>
            </a:r>
            <a:r>
              <a:rPr sz="1000" spc="-5" dirty="0">
                <a:latin typeface="Verdana"/>
                <a:cs typeface="Verdana"/>
              </a:rPr>
              <a:t>that knowledge and  </a:t>
            </a:r>
            <a:r>
              <a:rPr sz="1000" dirty="0">
                <a:latin typeface="Verdana"/>
                <a:cs typeface="Verdana"/>
              </a:rPr>
              <a:t>experiences so </a:t>
            </a:r>
            <a:r>
              <a:rPr sz="1000" spc="-10" dirty="0">
                <a:latin typeface="Verdana"/>
                <a:cs typeface="Verdana"/>
              </a:rPr>
              <a:t>that </a:t>
            </a: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dirty="0">
                <a:latin typeface="Verdana"/>
                <a:cs typeface="Verdana"/>
              </a:rPr>
              <a:t>can </a:t>
            </a:r>
            <a:r>
              <a:rPr sz="1000" spc="-5" dirty="0">
                <a:latin typeface="Verdana"/>
                <a:cs typeface="Verdana"/>
              </a:rPr>
              <a:t>behave intelligently like </a:t>
            </a:r>
            <a:r>
              <a:rPr sz="1000" dirty="0">
                <a:latin typeface="Verdana"/>
                <a:cs typeface="Verdana"/>
              </a:rPr>
              <a:t>a</a:t>
            </a:r>
            <a:r>
              <a:rPr sz="1000" spc="-5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human.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ourier New"/>
              <a:buChar char="o"/>
            </a:pPr>
            <a:endParaRPr sz="10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</a:pPr>
            <a:r>
              <a:rPr sz="1900" spc="5" dirty="0">
                <a:solidFill>
                  <a:srgbClr val="600A38"/>
                </a:solidFill>
                <a:latin typeface="Arial"/>
                <a:cs typeface="Arial"/>
              </a:rPr>
              <a:t>What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to</a:t>
            </a:r>
            <a:r>
              <a:rPr sz="1900" spc="-15" dirty="0">
                <a:solidFill>
                  <a:srgbClr val="600A3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Represent:</a:t>
            </a:r>
            <a:endParaRPr sz="19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425"/>
              </a:spcBef>
            </a:pPr>
            <a:r>
              <a:rPr sz="1000" dirty="0">
                <a:latin typeface="Verdana"/>
                <a:cs typeface="Verdana"/>
              </a:rPr>
              <a:t>Following </a:t>
            </a:r>
            <a:r>
              <a:rPr sz="1000" spc="-10" dirty="0">
                <a:latin typeface="Verdana"/>
                <a:cs typeface="Verdana"/>
              </a:rPr>
              <a:t>are </a:t>
            </a:r>
            <a:r>
              <a:rPr sz="1000" dirty="0">
                <a:latin typeface="Verdana"/>
                <a:cs typeface="Verdana"/>
              </a:rPr>
              <a:t>the kind </a:t>
            </a:r>
            <a:r>
              <a:rPr sz="1000" spc="-5" dirty="0">
                <a:latin typeface="Verdana"/>
                <a:cs typeface="Verdana"/>
              </a:rPr>
              <a:t>of knowledge which needs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15" dirty="0">
                <a:latin typeface="Verdana"/>
                <a:cs typeface="Verdana"/>
              </a:rPr>
              <a:t>be </a:t>
            </a:r>
            <a:r>
              <a:rPr sz="1000" spc="-5" dirty="0">
                <a:latin typeface="Verdana"/>
                <a:cs typeface="Verdana"/>
              </a:rPr>
              <a:t>represented </a:t>
            </a: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spc="-10" dirty="0">
                <a:latin typeface="Verdana"/>
                <a:cs typeface="Verdana"/>
              </a:rPr>
              <a:t>AI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systems: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00">
              <a:latin typeface="Verdana"/>
              <a:cs typeface="Verdana"/>
            </a:endParaRPr>
          </a:p>
          <a:p>
            <a:pPr marL="469900" marR="7620" indent="-229235">
              <a:lnSpc>
                <a:spcPct val="132000"/>
              </a:lnSpc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b="1" dirty="0">
                <a:latin typeface="Verdana"/>
                <a:cs typeface="Verdana"/>
              </a:rPr>
              <a:t>Object: </a:t>
            </a:r>
            <a:r>
              <a:rPr sz="1000" dirty="0">
                <a:latin typeface="Verdana"/>
                <a:cs typeface="Verdana"/>
              </a:rPr>
              <a:t>All the </a:t>
            </a:r>
            <a:r>
              <a:rPr sz="1000" spc="-5" dirty="0">
                <a:latin typeface="Verdana"/>
                <a:cs typeface="Verdana"/>
              </a:rPr>
              <a:t>facts </a:t>
            </a:r>
            <a:r>
              <a:rPr sz="1000" spc="-10" dirty="0">
                <a:latin typeface="Verdana"/>
                <a:cs typeface="Verdana"/>
              </a:rPr>
              <a:t>about </a:t>
            </a:r>
            <a:r>
              <a:rPr sz="1000" dirty="0">
                <a:latin typeface="Verdana"/>
                <a:cs typeface="Verdana"/>
              </a:rPr>
              <a:t>objects </a:t>
            </a:r>
            <a:r>
              <a:rPr sz="1000" spc="-5" dirty="0">
                <a:latin typeface="Verdana"/>
                <a:cs typeface="Verdana"/>
              </a:rPr>
              <a:t>in </a:t>
            </a:r>
            <a:r>
              <a:rPr sz="1000" dirty="0">
                <a:latin typeface="Verdana"/>
                <a:cs typeface="Verdana"/>
              </a:rPr>
              <a:t>our </a:t>
            </a:r>
            <a:r>
              <a:rPr sz="1000" spc="-5" dirty="0">
                <a:latin typeface="Verdana"/>
                <a:cs typeface="Verdana"/>
              </a:rPr>
              <a:t>world </a:t>
            </a:r>
            <a:r>
              <a:rPr sz="1000" dirty="0">
                <a:latin typeface="Verdana"/>
                <a:cs typeface="Verdana"/>
              </a:rPr>
              <a:t>domain. </a:t>
            </a:r>
            <a:r>
              <a:rPr sz="1000" spc="-5" dirty="0">
                <a:latin typeface="Verdana"/>
                <a:cs typeface="Verdana"/>
              </a:rPr>
              <a:t>E.g., Guitars contains  </a:t>
            </a:r>
            <a:r>
              <a:rPr sz="1000" dirty="0">
                <a:latin typeface="Verdana"/>
                <a:cs typeface="Verdana"/>
              </a:rPr>
              <a:t>strings, </a:t>
            </a:r>
            <a:r>
              <a:rPr sz="1000" spc="-5" dirty="0">
                <a:latin typeface="Verdana"/>
                <a:cs typeface="Verdana"/>
              </a:rPr>
              <a:t>trumpets </a:t>
            </a:r>
            <a:r>
              <a:rPr sz="1000" spc="-10" dirty="0">
                <a:latin typeface="Verdana"/>
                <a:cs typeface="Verdana"/>
              </a:rPr>
              <a:t>are </a:t>
            </a:r>
            <a:r>
              <a:rPr sz="1000" spc="-5" dirty="0">
                <a:latin typeface="Verdana"/>
                <a:cs typeface="Verdana"/>
              </a:rPr>
              <a:t>brass</a:t>
            </a:r>
            <a:r>
              <a:rPr sz="1000" spc="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instruments.</a:t>
            </a:r>
            <a:endParaRPr sz="10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b="1" spc="-5" dirty="0">
                <a:latin typeface="Verdana"/>
                <a:cs typeface="Verdana"/>
              </a:rPr>
              <a:t>Events: </a:t>
            </a:r>
            <a:r>
              <a:rPr sz="1000" spc="-5" dirty="0">
                <a:latin typeface="Verdana"/>
                <a:cs typeface="Verdana"/>
              </a:rPr>
              <a:t>Events </a:t>
            </a:r>
            <a:r>
              <a:rPr sz="1000" dirty="0">
                <a:latin typeface="Verdana"/>
                <a:cs typeface="Verdana"/>
              </a:rPr>
              <a:t>are the </a:t>
            </a:r>
            <a:r>
              <a:rPr sz="1000" spc="-5" dirty="0">
                <a:latin typeface="Verdana"/>
                <a:cs typeface="Verdana"/>
              </a:rPr>
              <a:t>actions which </a:t>
            </a:r>
            <a:r>
              <a:rPr sz="1000" spc="-10" dirty="0">
                <a:latin typeface="Verdana"/>
                <a:cs typeface="Verdana"/>
              </a:rPr>
              <a:t>occur </a:t>
            </a:r>
            <a:r>
              <a:rPr sz="1000" spc="-5" dirty="0">
                <a:latin typeface="Verdana"/>
                <a:cs typeface="Verdana"/>
              </a:rPr>
              <a:t>in </a:t>
            </a:r>
            <a:r>
              <a:rPr sz="1000" spc="-10" dirty="0">
                <a:latin typeface="Verdana"/>
                <a:cs typeface="Verdana"/>
              </a:rPr>
              <a:t>our</a:t>
            </a:r>
            <a:r>
              <a:rPr sz="1000" spc="5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world.</a:t>
            </a:r>
            <a:endParaRPr sz="1000">
              <a:latin typeface="Verdana"/>
              <a:cs typeface="Verdana"/>
            </a:endParaRPr>
          </a:p>
          <a:p>
            <a:pPr marL="469900" marR="5715" indent="-229235">
              <a:lnSpc>
                <a:spcPct val="130300"/>
              </a:lnSpc>
              <a:spcBef>
                <a:spcPts val="334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b="1" spc="-5" dirty="0">
                <a:latin typeface="Verdana"/>
                <a:cs typeface="Verdana"/>
              </a:rPr>
              <a:t>Performance: </a:t>
            </a:r>
            <a:r>
              <a:rPr sz="1000" spc="-10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describe behavior which involves knowledge </a:t>
            </a:r>
            <a:r>
              <a:rPr sz="1000" spc="-10" dirty="0">
                <a:latin typeface="Verdana"/>
                <a:cs typeface="Verdana"/>
              </a:rPr>
              <a:t>about </a:t>
            </a:r>
            <a:r>
              <a:rPr sz="1000" dirty="0">
                <a:latin typeface="Verdana"/>
                <a:cs typeface="Verdana"/>
              </a:rPr>
              <a:t>how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dirty="0">
                <a:latin typeface="Verdana"/>
                <a:cs typeface="Verdana"/>
              </a:rPr>
              <a:t>do  things.</a:t>
            </a:r>
            <a:endParaRPr sz="10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b="1" spc="-5" dirty="0">
                <a:latin typeface="Verdana"/>
                <a:cs typeface="Verdana"/>
              </a:rPr>
              <a:t>Meta-knowledge: </a:t>
            </a:r>
            <a:r>
              <a:rPr sz="1000" spc="-10" dirty="0">
                <a:latin typeface="Verdana"/>
                <a:cs typeface="Verdana"/>
              </a:rPr>
              <a:t>It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spc="-10" dirty="0">
                <a:latin typeface="Verdana"/>
                <a:cs typeface="Verdana"/>
              </a:rPr>
              <a:t>about </a:t>
            </a:r>
            <a:r>
              <a:rPr sz="1000" spc="-5" dirty="0">
                <a:latin typeface="Verdana"/>
                <a:cs typeface="Verdana"/>
              </a:rPr>
              <a:t>what </a:t>
            </a:r>
            <a:r>
              <a:rPr sz="1000" dirty="0">
                <a:latin typeface="Verdana"/>
                <a:cs typeface="Verdana"/>
              </a:rPr>
              <a:t>we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know.</a:t>
            </a:r>
            <a:endParaRPr sz="1000">
              <a:latin typeface="Verdana"/>
              <a:cs typeface="Verdana"/>
            </a:endParaRPr>
          </a:p>
          <a:p>
            <a:pPr marL="469900" indent="-229235" algn="just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70534" algn="l"/>
              </a:tabLst>
            </a:pPr>
            <a:r>
              <a:rPr sz="1000" b="1" dirty="0">
                <a:latin typeface="Verdana"/>
                <a:cs typeface="Verdana"/>
              </a:rPr>
              <a:t>Facts: </a:t>
            </a:r>
            <a:r>
              <a:rPr sz="1000" spc="-5" dirty="0">
                <a:latin typeface="Verdana"/>
                <a:cs typeface="Verdana"/>
              </a:rPr>
              <a:t>Facts </a:t>
            </a:r>
            <a:r>
              <a:rPr sz="1000" dirty="0">
                <a:latin typeface="Verdana"/>
                <a:cs typeface="Verdana"/>
              </a:rPr>
              <a:t>are the truths </a:t>
            </a:r>
            <a:r>
              <a:rPr sz="1000" spc="-5" dirty="0">
                <a:latin typeface="Verdana"/>
                <a:cs typeface="Verdana"/>
              </a:rPr>
              <a:t>about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real world </a:t>
            </a:r>
            <a:r>
              <a:rPr sz="1000" dirty="0">
                <a:latin typeface="Verdana"/>
                <a:cs typeface="Verdana"/>
              </a:rPr>
              <a:t>and </a:t>
            </a:r>
            <a:r>
              <a:rPr sz="1000" spc="-10" dirty="0">
                <a:latin typeface="Verdana"/>
                <a:cs typeface="Verdana"/>
              </a:rPr>
              <a:t>what </a:t>
            </a:r>
            <a:r>
              <a:rPr sz="1000" spc="-15" dirty="0">
                <a:latin typeface="Verdana"/>
                <a:cs typeface="Verdana"/>
              </a:rPr>
              <a:t>we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represent.</a:t>
            </a:r>
            <a:endParaRPr sz="1000">
              <a:latin typeface="Verdana"/>
              <a:cs typeface="Verdana"/>
            </a:endParaRPr>
          </a:p>
          <a:p>
            <a:pPr marL="469900" marR="5715" indent="-229235" algn="just">
              <a:lnSpc>
                <a:spcPct val="130700"/>
              </a:lnSpc>
              <a:spcBef>
                <a:spcPts val="330"/>
              </a:spcBef>
              <a:buFont typeface="Courier New"/>
              <a:buChar char="o"/>
              <a:tabLst>
                <a:tab pos="470534" algn="l"/>
              </a:tabLst>
            </a:pPr>
            <a:r>
              <a:rPr sz="1000" b="1" spc="-5" dirty="0">
                <a:latin typeface="Verdana"/>
                <a:cs typeface="Verdana"/>
              </a:rPr>
              <a:t>Knowledge-Base: </a:t>
            </a:r>
            <a:r>
              <a:rPr sz="1000" spc="-5" dirty="0">
                <a:latin typeface="Verdana"/>
                <a:cs typeface="Verdana"/>
              </a:rPr>
              <a:t>The central component of </a:t>
            </a:r>
            <a:r>
              <a:rPr sz="1000" spc="5" dirty="0">
                <a:latin typeface="Verdana"/>
                <a:cs typeface="Verdana"/>
              </a:rPr>
              <a:t>the </a:t>
            </a:r>
            <a:r>
              <a:rPr sz="1000" dirty="0">
                <a:latin typeface="Verdana"/>
                <a:cs typeface="Verdana"/>
              </a:rPr>
              <a:t>knowledge-based </a:t>
            </a:r>
            <a:r>
              <a:rPr sz="1000" spc="-5" dirty="0">
                <a:latin typeface="Verdana"/>
                <a:cs typeface="Verdana"/>
              </a:rPr>
              <a:t>agents is </a:t>
            </a:r>
            <a:r>
              <a:rPr sz="1000" dirty="0">
                <a:latin typeface="Verdana"/>
                <a:cs typeface="Verdana"/>
              </a:rPr>
              <a:t>the 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dirty="0">
                <a:latin typeface="Verdana"/>
                <a:cs typeface="Verdana"/>
              </a:rPr>
              <a:t>base. </a:t>
            </a:r>
            <a:r>
              <a:rPr sz="1000" spc="5" dirty="0">
                <a:latin typeface="Verdana"/>
                <a:cs typeface="Verdana"/>
              </a:rPr>
              <a:t>It is </a:t>
            </a:r>
            <a:r>
              <a:rPr sz="1000" spc="-5" dirty="0">
                <a:latin typeface="Verdana"/>
                <a:cs typeface="Verdana"/>
              </a:rPr>
              <a:t>represented as </a:t>
            </a:r>
            <a:r>
              <a:rPr sz="1000" spc="-10" dirty="0">
                <a:latin typeface="Verdana"/>
                <a:cs typeface="Verdana"/>
              </a:rPr>
              <a:t>KB. The </a:t>
            </a:r>
            <a:r>
              <a:rPr sz="1000" dirty="0">
                <a:latin typeface="Verdana"/>
                <a:cs typeface="Verdana"/>
              </a:rPr>
              <a:t>Knowledgebase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dirty="0">
                <a:latin typeface="Verdana"/>
                <a:cs typeface="Verdana"/>
              </a:rPr>
              <a:t>a </a:t>
            </a:r>
            <a:r>
              <a:rPr sz="1000" spc="-5" dirty="0">
                <a:latin typeface="Verdana"/>
                <a:cs typeface="Verdana"/>
              </a:rPr>
              <a:t>group of </a:t>
            </a:r>
            <a:r>
              <a:rPr sz="1000" spc="5" dirty="0">
                <a:latin typeface="Verdana"/>
                <a:cs typeface="Verdana"/>
              </a:rPr>
              <a:t>the  </a:t>
            </a:r>
            <a:r>
              <a:rPr sz="1000" spc="-5" dirty="0">
                <a:latin typeface="Verdana"/>
                <a:cs typeface="Verdana"/>
              </a:rPr>
              <a:t>Sentences </a:t>
            </a:r>
            <a:r>
              <a:rPr sz="1000" dirty="0">
                <a:latin typeface="Verdana"/>
                <a:cs typeface="Verdana"/>
              </a:rPr>
              <a:t>(Here, </a:t>
            </a:r>
            <a:r>
              <a:rPr sz="1000" spc="-5" dirty="0">
                <a:latin typeface="Verdana"/>
                <a:cs typeface="Verdana"/>
              </a:rPr>
              <a:t>sentences </a:t>
            </a:r>
            <a:r>
              <a:rPr sz="1000" dirty="0">
                <a:latin typeface="Verdana"/>
                <a:cs typeface="Verdana"/>
              </a:rPr>
              <a:t>are </a:t>
            </a:r>
            <a:r>
              <a:rPr sz="1000" spc="-5" dirty="0">
                <a:latin typeface="Verdana"/>
                <a:cs typeface="Verdana"/>
              </a:rPr>
              <a:t>used as </a:t>
            </a:r>
            <a:r>
              <a:rPr sz="1000" dirty="0">
                <a:latin typeface="Verdana"/>
                <a:cs typeface="Verdana"/>
              </a:rPr>
              <a:t>a </a:t>
            </a:r>
            <a:r>
              <a:rPr sz="1000" spc="-5" dirty="0">
                <a:latin typeface="Verdana"/>
                <a:cs typeface="Verdana"/>
              </a:rPr>
              <a:t>technical </a:t>
            </a:r>
            <a:r>
              <a:rPr sz="1000" dirty="0">
                <a:latin typeface="Verdana"/>
                <a:cs typeface="Verdana"/>
              </a:rPr>
              <a:t>term </a:t>
            </a:r>
            <a:r>
              <a:rPr sz="1000" spc="-5" dirty="0">
                <a:latin typeface="Verdana"/>
                <a:cs typeface="Verdana"/>
              </a:rPr>
              <a:t>and </a:t>
            </a:r>
            <a:r>
              <a:rPr sz="1000" dirty="0">
                <a:latin typeface="Verdana"/>
                <a:cs typeface="Verdana"/>
              </a:rPr>
              <a:t>not identical with the  English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language).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Verdana"/>
              <a:cs typeface="Verdana"/>
            </a:endParaRPr>
          </a:p>
          <a:p>
            <a:pPr marL="12700" marR="9525" algn="just">
              <a:lnSpc>
                <a:spcPct val="102000"/>
              </a:lnSpc>
            </a:pPr>
            <a:r>
              <a:rPr sz="1000" b="1" spc="-5" dirty="0">
                <a:latin typeface="Verdana"/>
                <a:cs typeface="Verdana"/>
              </a:rPr>
              <a:t>Knowledge: </a:t>
            </a:r>
            <a:r>
              <a:rPr sz="1000" spc="-5" dirty="0">
                <a:latin typeface="Verdana"/>
                <a:cs typeface="Verdana"/>
              </a:rPr>
              <a:t>Knowledge is awareness or familiarity </a:t>
            </a:r>
            <a:r>
              <a:rPr sz="1000" dirty="0">
                <a:latin typeface="Verdana"/>
                <a:cs typeface="Verdana"/>
              </a:rPr>
              <a:t>gained by </a:t>
            </a:r>
            <a:r>
              <a:rPr sz="1000" spc="-5" dirty="0">
                <a:latin typeface="Verdana"/>
                <a:cs typeface="Verdana"/>
              </a:rPr>
              <a:t>experiences of facts, </a:t>
            </a:r>
            <a:r>
              <a:rPr sz="1000" dirty="0">
                <a:latin typeface="Verdana"/>
                <a:cs typeface="Verdana"/>
              </a:rPr>
              <a:t>data,  and </a:t>
            </a:r>
            <a:r>
              <a:rPr sz="1000" spc="-5" dirty="0">
                <a:latin typeface="Verdana"/>
                <a:cs typeface="Verdana"/>
              </a:rPr>
              <a:t>situations. Following </a:t>
            </a:r>
            <a:r>
              <a:rPr sz="1000" spc="-10" dirty="0">
                <a:latin typeface="Verdana"/>
                <a:cs typeface="Verdana"/>
              </a:rPr>
              <a:t>are </a:t>
            </a:r>
            <a:r>
              <a:rPr sz="1000" spc="5" dirty="0">
                <a:latin typeface="Verdana"/>
                <a:cs typeface="Verdana"/>
              </a:rPr>
              <a:t>the </a:t>
            </a:r>
            <a:r>
              <a:rPr sz="1000" dirty="0">
                <a:latin typeface="Verdana"/>
                <a:cs typeface="Verdana"/>
              </a:rPr>
              <a:t>types </a:t>
            </a:r>
            <a:r>
              <a:rPr sz="1000" spc="-5" dirty="0">
                <a:latin typeface="Verdana"/>
                <a:cs typeface="Verdana"/>
              </a:rPr>
              <a:t>of knowledge in artificial</a:t>
            </a:r>
            <a:r>
              <a:rPr sz="1000" spc="1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intelligence: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4800" y="304799"/>
            <a:ext cx="7165975" cy="9451975"/>
          </a:xfrm>
          <a:custGeom>
            <a:avLst/>
            <a:gdLst/>
            <a:ahLst/>
            <a:cxnLst/>
            <a:rect l="l" t="t" r="r" b="b"/>
            <a:pathLst>
              <a:path w="7165975" h="9451975">
                <a:moveTo>
                  <a:pt x="7165835" y="9445460"/>
                </a:moveTo>
                <a:lnTo>
                  <a:pt x="7159752" y="9445460"/>
                </a:lnTo>
                <a:lnTo>
                  <a:pt x="6096" y="9445460"/>
                </a:lnTo>
                <a:lnTo>
                  <a:pt x="0" y="9445460"/>
                </a:lnTo>
                <a:lnTo>
                  <a:pt x="0" y="9451543"/>
                </a:lnTo>
                <a:lnTo>
                  <a:pt x="6096" y="9451543"/>
                </a:lnTo>
                <a:lnTo>
                  <a:pt x="7159752" y="9451543"/>
                </a:lnTo>
                <a:lnTo>
                  <a:pt x="7165835" y="9451543"/>
                </a:lnTo>
                <a:lnTo>
                  <a:pt x="7165835" y="9445460"/>
                </a:lnTo>
                <a:close/>
              </a:path>
              <a:path w="7165975" h="9451975">
                <a:moveTo>
                  <a:pt x="7165835" y="0"/>
                </a:moveTo>
                <a:lnTo>
                  <a:pt x="7159752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9445447"/>
                </a:lnTo>
                <a:lnTo>
                  <a:pt x="6096" y="9445447"/>
                </a:lnTo>
                <a:lnTo>
                  <a:pt x="6096" y="6096"/>
                </a:lnTo>
                <a:lnTo>
                  <a:pt x="7159752" y="6096"/>
                </a:lnTo>
                <a:lnTo>
                  <a:pt x="7159752" y="9445447"/>
                </a:lnTo>
                <a:lnTo>
                  <a:pt x="7165835" y="9445447"/>
                </a:lnTo>
                <a:lnTo>
                  <a:pt x="7165835" y="6096"/>
                </a:lnTo>
                <a:lnTo>
                  <a:pt x="716583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73226"/>
            <a:ext cx="2971165" cy="64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600A38"/>
                </a:solidFill>
                <a:latin typeface="Arial"/>
                <a:cs typeface="Arial"/>
              </a:rPr>
              <a:t>Types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of</a:t>
            </a:r>
            <a:r>
              <a:rPr sz="1900" spc="35" dirty="0">
                <a:solidFill>
                  <a:srgbClr val="600A3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600A38"/>
                </a:solidFill>
                <a:latin typeface="Arial"/>
                <a:cs typeface="Arial"/>
              </a:rPr>
              <a:t>knowledge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000" dirty="0">
                <a:latin typeface="Verdana"/>
                <a:cs typeface="Verdana"/>
              </a:rPr>
              <a:t>Following </a:t>
            </a:r>
            <a:r>
              <a:rPr sz="1000" spc="-10" dirty="0">
                <a:latin typeface="Verdana"/>
                <a:cs typeface="Verdana"/>
              </a:rPr>
              <a:t>are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various </a:t>
            </a:r>
            <a:r>
              <a:rPr sz="1000" dirty="0">
                <a:latin typeface="Verdana"/>
                <a:cs typeface="Verdana"/>
              </a:rPr>
              <a:t>types </a:t>
            </a:r>
            <a:r>
              <a:rPr sz="1000" spc="-5" dirty="0">
                <a:latin typeface="Verdana"/>
                <a:cs typeface="Verdana"/>
              </a:rPr>
              <a:t>of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knowledge: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78" y="1987550"/>
            <a:ext cx="4342180" cy="3733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25321" y="6670878"/>
            <a:ext cx="5753735" cy="479425"/>
          </a:xfrm>
          <a:custGeom>
            <a:avLst/>
            <a:gdLst/>
            <a:ahLst/>
            <a:cxnLst/>
            <a:rect l="l" t="t" r="r" b="b"/>
            <a:pathLst>
              <a:path w="5753734" h="479425">
                <a:moveTo>
                  <a:pt x="5753735" y="0"/>
                </a:moveTo>
                <a:lnTo>
                  <a:pt x="0" y="0"/>
                </a:lnTo>
                <a:lnTo>
                  <a:pt x="0" y="238048"/>
                </a:lnTo>
                <a:lnTo>
                  <a:pt x="0" y="478840"/>
                </a:lnTo>
                <a:lnTo>
                  <a:pt x="5753735" y="478840"/>
                </a:lnTo>
                <a:lnTo>
                  <a:pt x="5753735" y="238048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5321" y="7856804"/>
            <a:ext cx="5753735" cy="439420"/>
          </a:xfrm>
          <a:custGeom>
            <a:avLst/>
            <a:gdLst/>
            <a:ahLst/>
            <a:cxnLst/>
            <a:rect l="l" t="t" r="r" b="b"/>
            <a:pathLst>
              <a:path w="5753734" h="439420">
                <a:moveTo>
                  <a:pt x="5753735" y="0"/>
                </a:moveTo>
                <a:lnTo>
                  <a:pt x="0" y="0"/>
                </a:lnTo>
                <a:lnTo>
                  <a:pt x="0" y="238048"/>
                </a:lnTo>
                <a:lnTo>
                  <a:pt x="0" y="439216"/>
                </a:lnTo>
                <a:lnTo>
                  <a:pt x="5753735" y="439216"/>
                </a:lnTo>
                <a:lnTo>
                  <a:pt x="5753735" y="238048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5321" y="8533765"/>
            <a:ext cx="5753735" cy="478790"/>
          </a:xfrm>
          <a:custGeom>
            <a:avLst/>
            <a:gdLst/>
            <a:ahLst/>
            <a:cxnLst/>
            <a:rect l="l" t="t" r="r" b="b"/>
            <a:pathLst>
              <a:path w="5753734" h="478790">
                <a:moveTo>
                  <a:pt x="5753735" y="237769"/>
                </a:moveTo>
                <a:lnTo>
                  <a:pt x="0" y="237769"/>
                </a:lnTo>
                <a:lnTo>
                  <a:pt x="0" y="478561"/>
                </a:lnTo>
                <a:lnTo>
                  <a:pt x="5753735" y="478561"/>
                </a:lnTo>
                <a:lnTo>
                  <a:pt x="5753735" y="237769"/>
                </a:lnTo>
                <a:close/>
              </a:path>
              <a:path w="5753734" h="478790">
                <a:moveTo>
                  <a:pt x="5753735" y="0"/>
                </a:moveTo>
                <a:lnTo>
                  <a:pt x="0" y="0"/>
                </a:lnTo>
                <a:lnTo>
                  <a:pt x="0" y="237744"/>
                </a:lnTo>
                <a:lnTo>
                  <a:pt x="5753735" y="237744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5890005"/>
            <a:ext cx="5970270" cy="3133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1770" indent="-17970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192405" algn="l"/>
              </a:tabLst>
            </a:pPr>
            <a:r>
              <a:rPr sz="1000" b="1" spc="-5" dirty="0">
                <a:latin typeface="Verdana"/>
                <a:cs typeface="Verdana"/>
              </a:rPr>
              <a:t>Declarative</a:t>
            </a:r>
            <a:r>
              <a:rPr sz="1000" b="1" spc="-10" dirty="0">
                <a:latin typeface="Verdana"/>
                <a:cs typeface="Verdana"/>
              </a:rPr>
              <a:t> </a:t>
            </a:r>
            <a:r>
              <a:rPr sz="1000" b="1" spc="-5" dirty="0">
                <a:latin typeface="Verdana"/>
                <a:cs typeface="Verdana"/>
              </a:rPr>
              <a:t>Knowledge: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Verdana"/>
              <a:buAutoNum type="arabicPeriod"/>
            </a:pPr>
            <a:endParaRPr sz="14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Declarative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spc="5" dirty="0">
                <a:latin typeface="Verdana"/>
                <a:cs typeface="Verdana"/>
              </a:rPr>
              <a:t>is to </a:t>
            </a:r>
            <a:r>
              <a:rPr sz="1000" spc="-5" dirty="0">
                <a:latin typeface="Verdana"/>
                <a:cs typeface="Verdana"/>
              </a:rPr>
              <a:t>know about</a:t>
            </a:r>
            <a:r>
              <a:rPr sz="1000" spc="-7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something.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includes concepts, facts, and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objects.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is </a:t>
            </a:r>
            <a:r>
              <a:rPr sz="1000" dirty="0">
                <a:latin typeface="Verdana"/>
                <a:cs typeface="Verdana"/>
              </a:rPr>
              <a:t>also called </a:t>
            </a:r>
            <a:r>
              <a:rPr sz="1000" spc="-5" dirty="0">
                <a:latin typeface="Verdana"/>
                <a:cs typeface="Verdana"/>
              </a:rPr>
              <a:t>descriptive knowledge and expressed </a:t>
            </a:r>
            <a:r>
              <a:rPr sz="1000" spc="5" dirty="0">
                <a:latin typeface="Verdana"/>
                <a:cs typeface="Verdana"/>
              </a:rPr>
              <a:t>in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declarativesentences.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is </a:t>
            </a:r>
            <a:r>
              <a:rPr sz="1000" spc="-5" dirty="0">
                <a:latin typeface="Verdana"/>
                <a:cs typeface="Verdana"/>
              </a:rPr>
              <a:t>simpler than procedural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language.</a:t>
            </a:r>
            <a:endParaRPr sz="1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Courier New"/>
              <a:buChar char="o"/>
            </a:pPr>
            <a:endParaRPr sz="1150">
              <a:latin typeface="Verdana"/>
              <a:cs typeface="Verdana"/>
            </a:endParaRPr>
          </a:p>
          <a:p>
            <a:pPr marL="191770" indent="-1797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92405" algn="l"/>
              </a:tabLst>
            </a:pPr>
            <a:r>
              <a:rPr sz="1000" b="1" spc="-5" dirty="0">
                <a:latin typeface="Verdana"/>
                <a:cs typeface="Verdana"/>
              </a:rPr>
              <a:t>Procedural</a:t>
            </a:r>
            <a:r>
              <a:rPr sz="1000" b="1" spc="-20" dirty="0">
                <a:latin typeface="Verdana"/>
                <a:cs typeface="Verdana"/>
              </a:rPr>
              <a:t> </a:t>
            </a:r>
            <a:r>
              <a:rPr sz="1000" b="1" spc="-5" dirty="0">
                <a:latin typeface="Verdana"/>
                <a:cs typeface="Verdana"/>
              </a:rPr>
              <a:t>Knowledge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Verdana"/>
              <a:buAutoNum type="arabicPeriod"/>
            </a:pPr>
            <a:endParaRPr sz="145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is </a:t>
            </a:r>
            <a:r>
              <a:rPr sz="1000" dirty="0">
                <a:latin typeface="Verdana"/>
                <a:cs typeface="Verdana"/>
              </a:rPr>
              <a:t>also </a:t>
            </a:r>
            <a:r>
              <a:rPr sz="1000" spc="-5" dirty="0">
                <a:latin typeface="Verdana"/>
                <a:cs typeface="Verdana"/>
              </a:rPr>
              <a:t>known as imperative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knowledge.</a:t>
            </a:r>
            <a:endParaRPr sz="1000">
              <a:latin typeface="Verdana"/>
              <a:cs typeface="Verdana"/>
            </a:endParaRPr>
          </a:p>
          <a:p>
            <a:pPr marL="469900" marR="5080" lvl="1" indent="-229235">
              <a:lnSpc>
                <a:spcPct val="130000"/>
              </a:lnSpc>
              <a:spcBef>
                <a:spcPts val="31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-5" dirty="0">
                <a:latin typeface="Verdana"/>
                <a:cs typeface="Verdana"/>
              </a:rPr>
              <a:t>Procedural knowledge is </a:t>
            </a:r>
            <a:r>
              <a:rPr sz="1000" dirty="0">
                <a:latin typeface="Verdana"/>
                <a:cs typeface="Verdana"/>
              </a:rPr>
              <a:t>a </a:t>
            </a:r>
            <a:r>
              <a:rPr sz="1000" spc="5" dirty="0">
                <a:latin typeface="Verdana"/>
                <a:cs typeface="Verdana"/>
              </a:rPr>
              <a:t>type </a:t>
            </a:r>
            <a:r>
              <a:rPr sz="1000" spc="-20" dirty="0">
                <a:latin typeface="Verdana"/>
                <a:cs typeface="Verdana"/>
              </a:rPr>
              <a:t>of </a:t>
            </a:r>
            <a:r>
              <a:rPr sz="1000" spc="-5" dirty="0">
                <a:latin typeface="Verdana"/>
                <a:cs typeface="Verdana"/>
              </a:rPr>
              <a:t>knowledge which is responsible for </a:t>
            </a:r>
            <a:r>
              <a:rPr sz="1000" dirty="0">
                <a:latin typeface="Verdana"/>
                <a:cs typeface="Verdana"/>
              </a:rPr>
              <a:t>knowing how </a:t>
            </a:r>
            <a:r>
              <a:rPr sz="1000" spc="5" dirty="0">
                <a:latin typeface="Verdana"/>
                <a:cs typeface="Verdana"/>
              </a:rPr>
              <a:t>to  </a:t>
            </a:r>
            <a:r>
              <a:rPr sz="1000" dirty="0">
                <a:latin typeface="Verdana"/>
                <a:cs typeface="Verdana"/>
              </a:rPr>
              <a:t>do</a:t>
            </a:r>
            <a:r>
              <a:rPr sz="1000" spc="-1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something.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dirty="0">
                <a:latin typeface="Verdana"/>
                <a:cs typeface="Verdana"/>
              </a:rPr>
              <a:t>can be </a:t>
            </a:r>
            <a:r>
              <a:rPr sz="1000" spc="-5" dirty="0">
                <a:latin typeface="Verdana"/>
                <a:cs typeface="Verdana"/>
              </a:rPr>
              <a:t>directly applied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5" dirty="0">
                <a:latin typeface="Verdana"/>
                <a:cs typeface="Verdana"/>
              </a:rPr>
              <a:t>any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spc="5" dirty="0">
                <a:latin typeface="Verdana"/>
                <a:cs typeface="Verdana"/>
              </a:rPr>
              <a:t>task.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includes rules, strategies, procedures, agendas,</a:t>
            </a:r>
            <a:r>
              <a:rPr sz="1000" spc="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etc.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-5" dirty="0">
                <a:latin typeface="Verdana"/>
                <a:cs typeface="Verdana"/>
              </a:rPr>
              <a:t>Procedural knowledge depends on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task on </a:t>
            </a:r>
            <a:r>
              <a:rPr sz="1000" dirty="0">
                <a:latin typeface="Verdana"/>
                <a:cs typeface="Verdana"/>
              </a:rPr>
              <a:t>which </a:t>
            </a:r>
            <a:r>
              <a:rPr sz="1000" spc="-5" dirty="0">
                <a:latin typeface="Verdana"/>
                <a:cs typeface="Verdana"/>
              </a:rPr>
              <a:t>it </a:t>
            </a:r>
            <a:r>
              <a:rPr sz="1000" spc="-10" dirty="0">
                <a:latin typeface="Verdana"/>
                <a:cs typeface="Verdana"/>
              </a:rPr>
              <a:t>can </a:t>
            </a:r>
            <a:r>
              <a:rPr sz="1000" dirty="0">
                <a:latin typeface="Verdana"/>
                <a:cs typeface="Verdana"/>
              </a:rPr>
              <a:t>be</a:t>
            </a:r>
            <a:r>
              <a:rPr sz="1000" spc="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applied.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800" y="304799"/>
            <a:ext cx="7165975" cy="9451975"/>
          </a:xfrm>
          <a:custGeom>
            <a:avLst/>
            <a:gdLst/>
            <a:ahLst/>
            <a:cxnLst/>
            <a:rect l="l" t="t" r="r" b="b"/>
            <a:pathLst>
              <a:path w="7165975" h="9451975">
                <a:moveTo>
                  <a:pt x="7165835" y="9445460"/>
                </a:moveTo>
                <a:lnTo>
                  <a:pt x="7159752" y="9445460"/>
                </a:lnTo>
                <a:lnTo>
                  <a:pt x="6096" y="9445460"/>
                </a:lnTo>
                <a:lnTo>
                  <a:pt x="0" y="9445460"/>
                </a:lnTo>
                <a:lnTo>
                  <a:pt x="0" y="9451543"/>
                </a:lnTo>
                <a:lnTo>
                  <a:pt x="6096" y="9451543"/>
                </a:lnTo>
                <a:lnTo>
                  <a:pt x="7159752" y="9451543"/>
                </a:lnTo>
                <a:lnTo>
                  <a:pt x="7165835" y="9451543"/>
                </a:lnTo>
                <a:lnTo>
                  <a:pt x="7165835" y="9445460"/>
                </a:lnTo>
                <a:close/>
              </a:path>
              <a:path w="7165975" h="9451975">
                <a:moveTo>
                  <a:pt x="7165835" y="0"/>
                </a:moveTo>
                <a:lnTo>
                  <a:pt x="7159752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9445447"/>
                </a:lnTo>
                <a:lnTo>
                  <a:pt x="6096" y="9445447"/>
                </a:lnTo>
                <a:lnTo>
                  <a:pt x="6096" y="6096"/>
                </a:lnTo>
                <a:lnTo>
                  <a:pt x="7159752" y="6096"/>
                </a:lnTo>
                <a:lnTo>
                  <a:pt x="7159752" y="9445447"/>
                </a:lnTo>
                <a:lnTo>
                  <a:pt x="7165835" y="9445447"/>
                </a:lnTo>
                <a:lnTo>
                  <a:pt x="7165835" y="6096"/>
                </a:lnTo>
                <a:lnTo>
                  <a:pt x="716583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5321" y="2442031"/>
            <a:ext cx="5753735" cy="439420"/>
          </a:xfrm>
          <a:custGeom>
            <a:avLst/>
            <a:gdLst/>
            <a:ahLst/>
            <a:cxnLst/>
            <a:rect l="l" t="t" r="r" b="b"/>
            <a:pathLst>
              <a:path w="5753734" h="439419">
                <a:moveTo>
                  <a:pt x="5753735" y="0"/>
                </a:moveTo>
                <a:lnTo>
                  <a:pt x="0" y="0"/>
                </a:lnTo>
                <a:lnTo>
                  <a:pt x="0" y="238048"/>
                </a:lnTo>
                <a:lnTo>
                  <a:pt x="0" y="439216"/>
                </a:lnTo>
                <a:lnTo>
                  <a:pt x="5753735" y="439216"/>
                </a:lnTo>
                <a:lnTo>
                  <a:pt x="5753735" y="238048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5321" y="3829558"/>
            <a:ext cx="5753735" cy="201295"/>
          </a:xfrm>
          <a:custGeom>
            <a:avLst/>
            <a:gdLst/>
            <a:ahLst/>
            <a:cxnLst/>
            <a:rect l="l" t="t" r="r" b="b"/>
            <a:pathLst>
              <a:path w="5753734" h="201295">
                <a:moveTo>
                  <a:pt x="5753735" y="0"/>
                </a:moveTo>
                <a:lnTo>
                  <a:pt x="0" y="0"/>
                </a:lnTo>
                <a:lnTo>
                  <a:pt x="0" y="201167"/>
                </a:lnTo>
                <a:lnTo>
                  <a:pt x="5753735" y="201167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188465"/>
            <a:ext cx="5974715" cy="562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1770" indent="-179705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192405" algn="l"/>
              </a:tabLst>
            </a:pPr>
            <a:r>
              <a:rPr sz="1000" b="1" spc="-5" dirty="0">
                <a:latin typeface="Verdana"/>
                <a:cs typeface="Verdana"/>
              </a:rPr>
              <a:t>Meta-knowledge: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AutoNum type="arabicPeriod" startAt="3"/>
            </a:pPr>
            <a:endParaRPr sz="145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Knowledge </a:t>
            </a:r>
            <a:r>
              <a:rPr sz="1000" spc="-5" dirty="0">
                <a:latin typeface="Verdana"/>
                <a:cs typeface="Verdana"/>
              </a:rPr>
              <a:t>about </a:t>
            </a:r>
            <a:r>
              <a:rPr sz="1000" spc="5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other </a:t>
            </a:r>
            <a:r>
              <a:rPr sz="1000" dirty="0">
                <a:latin typeface="Verdana"/>
                <a:cs typeface="Verdana"/>
              </a:rPr>
              <a:t>types </a:t>
            </a:r>
            <a:r>
              <a:rPr sz="1000" spc="-5" dirty="0">
                <a:latin typeface="Verdana"/>
                <a:cs typeface="Verdana"/>
              </a:rPr>
              <a:t>of knowledge is </a:t>
            </a:r>
            <a:r>
              <a:rPr sz="1000" dirty="0">
                <a:latin typeface="Verdana"/>
                <a:cs typeface="Verdana"/>
              </a:rPr>
              <a:t>called</a:t>
            </a:r>
            <a:r>
              <a:rPr sz="1000" spc="-8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Meta-knowledge.</a:t>
            </a:r>
            <a:endParaRPr sz="1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Courier New"/>
              <a:buChar char="o"/>
            </a:pPr>
            <a:endParaRPr sz="1150">
              <a:latin typeface="Verdana"/>
              <a:cs typeface="Verdana"/>
            </a:endParaRPr>
          </a:p>
          <a:p>
            <a:pPr marL="191770" indent="-179705">
              <a:lnSpc>
                <a:spcPct val="100000"/>
              </a:lnSpc>
              <a:buAutoNum type="arabicPeriod" startAt="3"/>
              <a:tabLst>
                <a:tab pos="192405" algn="l"/>
              </a:tabLst>
            </a:pPr>
            <a:r>
              <a:rPr sz="1000" b="1" spc="-5" dirty="0">
                <a:latin typeface="Verdana"/>
                <a:cs typeface="Verdana"/>
              </a:rPr>
              <a:t>Heuristic</a:t>
            </a:r>
            <a:r>
              <a:rPr sz="1000" b="1" spc="-10" dirty="0">
                <a:latin typeface="Verdana"/>
                <a:cs typeface="Verdana"/>
              </a:rPr>
              <a:t> </a:t>
            </a:r>
            <a:r>
              <a:rPr sz="1000" b="1" spc="-5" dirty="0">
                <a:latin typeface="Verdana"/>
                <a:cs typeface="Verdana"/>
              </a:rPr>
              <a:t>knowledge: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AutoNum type="arabicPeriod" startAt="3"/>
            </a:pPr>
            <a:endParaRPr sz="145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Heuristic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dirty="0">
                <a:latin typeface="Verdana"/>
                <a:cs typeface="Verdana"/>
              </a:rPr>
              <a:t>representing </a:t>
            </a:r>
            <a:r>
              <a:rPr sz="1000" spc="-5" dirty="0">
                <a:latin typeface="Verdana"/>
                <a:cs typeface="Verdana"/>
              </a:rPr>
              <a:t>knowledge of </a:t>
            </a:r>
            <a:r>
              <a:rPr sz="1000" dirty="0">
                <a:latin typeface="Verdana"/>
                <a:cs typeface="Verdana"/>
              </a:rPr>
              <a:t>some experts </a:t>
            </a:r>
            <a:r>
              <a:rPr sz="1000" spc="-5" dirty="0">
                <a:latin typeface="Verdana"/>
                <a:cs typeface="Verdana"/>
              </a:rPr>
              <a:t>in </a:t>
            </a:r>
            <a:r>
              <a:rPr sz="1000" dirty="0">
                <a:latin typeface="Verdana"/>
                <a:cs typeface="Verdana"/>
              </a:rPr>
              <a:t>a filed </a:t>
            </a:r>
            <a:r>
              <a:rPr sz="1000" spc="-5" dirty="0">
                <a:latin typeface="Verdana"/>
                <a:cs typeface="Verdana"/>
              </a:rPr>
              <a:t>or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subject.</a:t>
            </a:r>
            <a:endParaRPr sz="1000">
              <a:latin typeface="Verdana"/>
              <a:cs typeface="Verdana"/>
            </a:endParaRPr>
          </a:p>
          <a:p>
            <a:pPr marL="469900" marR="10795" lvl="1" indent="-229235">
              <a:lnSpc>
                <a:spcPct val="130000"/>
              </a:lnSpc>
              <a:spcBef>
                <a:spcPts val="31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Heuristic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spc="-5" dirty="0">
                <a:latin typeface="Verdana"/>
                <a:cs typeface="Verdana"/>
              </a:rPr>
              <a:t>rules of </a:t>
            </a:r>
            <a:r>
              <a:rPr sz="1000" dirty="0">
                <a:latin typeface="Verdana"/>
                <a:cs typeface="Verdana"/>
              </a:rPr>
              <a:t>thumb based </a:t>
            </a:r>
            <a:r>
              <a:rPr sz="1000" spc="-15" dirty="0">
                <a:latin typeface="Verdana"/>
                <a:cs typeface="Verdana"/>
              </a:rPr>
              <a:t>on </a:t>
            </a:r>
            <a:r>
              <a:rPr sz="1000" dirty="0">
                <a:latin typeface="Verdana"/>
                <a:cs typeface="Verdana"/>
              </a:rPr>
              <a:t>previous experiences, </a:t>
            </a:r>
            <a:r>
              <a:rPr sz="1000" spc="-5" dirty="0">
                <a:latin typeface="Verdana"/>
                <a:cs typeface="Verdana"/>
              </a:rPr>
              <a:t>awareness of  </a:t>
            </a:r>
            <a:r>
              <a:rPr sz="1000" dirty="0">
                <a:latin typeface="Verdana"/>
                <a:cs typeface="Verdana"/>
              </a:rPr>
              <a:t>approaches, and </a:t>
            </a:r>
            <a:r>
              <a:rPr sz="1000" spc="-5" dirty="0">
                <a:latin typeface="Verdana"/>
                <a:cs typeface="Verdana"/>
              </a:rPr>
              <a:t>which </a:t>
            </a:r>
            <a:r>
              <a:rPr sz="1000" dirty="0">
                <a:latin typeface="Verdana"/>
                <a:cs typeface="Verdana"/>
              </a:rPr>
              <a:t>are </a:t>
            </a:r>
            <a:r>
              <a:rPr sz="1000" spc="-5" dirty="0">
                <a:latin typeface="Verdana"/>
                <a:cs typeface="Verdana"/>
              </a:rPr>
              <a:t>good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5" dirty="0">
                <a:latin typeface="Verdana"/>
                <a:cs typeface="Verdana"/>
              </a:rPr>
              <a:t>work but </a:t>
            </a:r>
            <a:r>
              <a:rPr sz="1000" dirty="0">
                <a:latin typeface="Verdana"/>
                <a:cs typeface="Verdana"/>
              </a:rPr>
              <a:t>not</a:t>
            </a:r>
            <a:r>
              <a:rPr sz="1000" spc="-7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guaranteed.</a:t>
            </a:r>
            <a:endParaRPr sz="1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Courier New"/>
              <a:buChar char="o"/>
            </a:pPr>
            <a:endParaRPr sz="1150">
              <a:latin typeface="Verdana"/>
              <a:cs typeface="Verdana"/>
            </a:endParaRPr>
          </a:p>
          <a:p>
            <a:pPr marL="191770" indent="-17970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192405" algn="l"/>
              </a:tabLst>
            </a:pPr>
            <a:r>
              <a:rPr sz="1000" b="1" dirty="0">
                <a:latin typeface="Verdana"/>
                <a:cs typeface="Verdana"/>
              </a:rPr>
              <a:t>Structural</a:t>
            </a:r>
            <a:r>
              <a:rPr sz="1000" b="1" spc="-25" dirty="0">
                <a:latin typeface="Verdana"/>
                <a:cs typeface="Verdana"/>
              </a:rPr>
              <a:t> </a:t>
            </a:r>
            <a:r>
              <a:rPr sz="1000" b="1" spc="-5" dirty="0">
                <a:latin typeface="Verdana"/>
                <a:cs typeface="Verdana"/>
              </a:rPr>
              <a:t>knowledge: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Verdana"/>
              <a:buAutoNum type="arabicPeriod" startAt="3"/>
            </a:pPr>
            <a:endParaRPr sz="145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Structural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spc="-5" dirty="0">
                <a:latin typeface="Verdana"/>
                <a:cs typeface="Verdana"/>
              </a:rPr>
              <a:t>basic knowledge </a:t>
            </a:r>
            <a:r>
              <a:rPr sz="1000" spc="15" dirty="0">
                <a:latin typeface="Verdana"/>
                <a:cs typeface="Verdana"/>
              </a:rPr>
              <a:t>to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problem-solving.</a:t>
            </a:r>
            <a:endParaRPr sz="1000">
              <a:latin typeface="Verdana"/>
              <a:cs typeface="Verdana"/>
            </a:endParaRPr>
          </a:p>
          <a:p>
            <a:pPr marL="469900" marR="10795" lvl="1" indent="-229235">
              <a:lnSpc>
                <a:spcPct val="130000"/>
              </a:lnSpc>
              <a:spcBef>
                <a:spcPts val="34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describes relationships </a:t>
            </a:r>
            <a:r>
              <a:rPr sz="1000" dirty="0">
                <a:latin typeface="Verdana"/>
                <a:cs typeface="Verdana"/>
              </a:rPr>
              <a:t>between </a:t>
            </a:r>
            <a:r>
              <a:rPr sz="1000" spc="-5" dirty="0">
                <a:latin typeface="Verdana"/>
                <a:cs typeface="Verdana"/>
              </a:rPr>
              <a:t>various </a:t>
            </a:r>
            <a:r>
              <a:rPr sz="1000" dirty="0">
                <a:latin typeface="Verdana"/>
                <a:cs typeface="Verdana"/>
              </a:rPr>
              <a:t>concepts such </a:t>
            </a:r>
            <a:r>
              <a:rPr sz="1000" spc="-15" dirty="0">
                <a:latin typeface="Verdana"/>
                <a:cs typeface="Verdana"/>
              </a:rPr>
              <a:t>as </a:t>
            </a:r>
            <a:r>
              <a:rPr sz="1000" dirty="0">
                <a:latin typeface="Verdana"/>
                <a:cs typeface="Verdana"/>
              </a:rPr>
              <a:t>kind </a:t>
            </a:r>
            <a:r>
              <a:rPr sz="1000" spc="-5" dirty="0">
                <a:latin typeface="Verdana"/>
                <a:cs typeface="Verdana"/>
              </a:rPr>
              <a:t>of, </a:t>
            </a:r>
            <a:r>
              <a:rPr sz="1000" dirty="0">
                <a:latin typeface="Verdana"/>
                <a:cs typeface="Verdana"/>
              </a:rPr>
              <a:t>part </a:t>
            </a:r>
            <a:r>
              <a:rPr sz="1000" spc="-10" dirty="0">
                <a:latin typeface="Verdana"/>
                <a:cs typeface="Verdana"/>
              </a:rPr>
              <a:t>of, </a:t>
            </a:r>
            <a:r>
              <a:rPr sz="1000" dirty="0">
                <a:latin typeface="Verdana"/>
                <a:cs typeface="Verdana"/>
              </a:rPr>
              <a:t>and  grouping </a:t>
            </a:r>
            <a:r>
              <a:rPr sz="1000" spc="-5" dirty="0">
                <a:latin typeface="Verdana"/>
                <a:cs typeface="Verdana"/>
              </a:rPr>
              <a:t>of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something.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describes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relationship </a:t>
            </a:r>
            <a:r>
              <a:rPr sz="1000" dirty="0">
                <a:latin typeface="Verdana"/>
                <a:cs typeface="Verdana"/>
              </a:rPr>
              <a:t>that </a:t>
            </a:r>
            <a:r>
              <a:rPr sz="1000" spc="-5" dirty="0">
                <a:latin typeface="Verdana"/>
                <a:cs typeface="Verdana"/>
              </a:rPr>
              <a:t>exists </a:t>
            </a:r>
            <a:r>
              <a:rPr sz="1000" dirty="0">
                <a:latin typeface="Verdana"/>
                <a:cs typeface="Verdana"/>
              </a:rPr>
              <a:t>between concepts </a:t>
            </a:r>
            <a:r>
              <a:rPr sz="1000" spc="-5" dirty="0">
                <a:latin typeface="Verdana"/>
                <a:cs typeface="Verdana"/>
              </a:rPr>
              <a:t>or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objects.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</a:pPr>
            <a:r>
              <a:rPr sz="1900" spc="-10" dirty="0">
                <a:solidFill>
                  <a:srgbClr val="600A38"/>
                </a:solidFill>
                <a:latin typeface="Arial"/>
                <a:cs typeface="Arial"/>
              </a:rPr>
              <a:t>The </a:t>
            </a:r>
            <a:r>
              <a:rPr sz="1900" dirty="0">
                <a:solidFill>
                  <a:srgbClr val="600A38"/>
                </a:solidFill>
                <a:latin typeface="Arial"/>
                <a:cs typeface="Arial"/>
              </a:rPr>
              <a:t>relation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between knowledge and</a:t>
            </a:r>
            <a:r>
              <a:rPr sz="1900" spc="20" dirty="0">
                <a:solidFill>
                  <a:srgbClr val="600A3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intelligence:</a:t>
            </a:r>
            <a:endParaRPr sz="1900">
              <a:latin typeface="Arial"/>
              <a:cs typeface="Arial"/>
            </a:endParaRPr>
          </a:p>
          <a:p>
            <a:pPr marL="12700" marR="5080" algn="just">
              <a:lnSpc>
                <a:spcPct val="100699"/>
              </a:lnSpc>
              <a:spcBef>
                <a:spcPts val="1445"/>
              </a:spcBef>
            </a:pPr>
            <a:r>
              <a:rPr sz="1000" dirty="0">
                <a:latin typeface="Verdana"/>
                <a:cs typeface="Verdana"/>
              </a:rPr>
              <a:t>Knowledge </a:t>
            </a:r>
            <a:r>
              <a:rPr sz="1000" spc="-5" dirty="0">
                <a:latin typeface="Verdana"/>
                <a:cs typeface="Verdana"/>
              </a:rPr>
              <a:t>of real-worlds plays </a:t>
            </a:r>
            <a:r>
              <a:rPr sz="1000" dirty="0">
                <a:latin typeface="Verdana"/>
                <a:cs typeface="Verdana"/>
              </a:rPr>
              <a:t>a </a:t>
            </a:r>
            <a:r>
              <a:rPr sz="1000" spc="-5" dirty="0">
                <a:latin typeface="Verdana"/>
                <a:cs typeface="Verdana"/>
              </a:rPr>
              <a:t>vital </a:t>
            </a:r>
            <a:r>
              <a:rPr sz="1000" dirty="0">
                <a:latin typeface="Verdana"/>
                <a:cs typeface="Verdana"/>
              </a:rPr>
              <a:t>role </a:t>
            </a: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dirty="0">
                <a:latin typeface="Verdana"/>
                <a:cs typeface="Verdana"/>
              </a:rPr>
              <a:t>intelligence </a:t>
            </a:r>
            <a:r>
              <a:rPr sz="1000" spc="-5" dirty="0">
                <a:latin typeface="Verdana"/>
                <a:cs typeface="Verdana"/>
              </a:rPr>
              <a:t>and </a:t>
            </a:r>
            <a:r>
              <a:rPr sz="1000" spc="5" dirty="0">
                <a:latin typeface="Verdana"/>
                <a:cs typeface="Verdana"/>
              </a:rPr>
              <a:t>same </a:t>
            </a:r>
            <a:r>
              <a:rPr sz="1000" spc="-5" dirty="0">
                <a:latin typeface="Verdana"/>
                <a:cs typeface="Verdana"/>
              </a:rPr>
              <a:t>for creating artificial  </a:t>
            </a:r>
            <a:r>
              <a:rPr sz="1000" dirty="0">
                <a:latin typeface="Verdana"/>
                <a:cs typeface="Verdana"/>
              </a:rPr>
              <a:t>intelligence. </a:t>
            </a:r>
            <a:r>
              <a:rPr sz="1000" spc="-5" dirty="0">
                <a:latin typeface="Verdana"/>
                <a:cs typeface="Verdana"/>
              </a:rPr>
              <a:t>Knowledge plays an important </a:t>
            </a:r>
            <a:r>
              <a:rPr sz="1000" dirty="0">
                <a:latin typeface="Verdana"/>
                <a:cs typeface="Verdana"/>
              </a:rPr>
              <a:t>role </a:t>
            </a: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spc="-5" dirty="0">
                <a:latin typeface="Verdana"/>
                <a:cs typeface="Verdana"/>
              </a:rPr>
              <a:t>demonstrating intelligent </a:t>
            </a:r>
            <a:r>
              <a:rPr sz="1000" dirty="0">
                <a:latin typeface="Verdana"/>
                <a:cs typeface="Verdana"/>
              </a:rPr>
              <a:t>behavior </a:t>
            </a:r>
            <a:r>
              <a:rPr sz="1000" spc="-5" dirty="0">
                <a:latin typeface="Verdana"/>
                <a:cs typeface="Verdana"/>
              </a:rPr>
              <a:t>in </a:t>
            </a:r>
            <a:r>
              <a:rPr sz="1000" spc="-10" dirty="0">
                <a:latin typeface="Verdana"/>
                <a:cs typeface="Verdana"/>
              </a:rPr>
              <a:t>AI  </a:t>
            </a:r>
            <a:r>
              <a:rPr sz="1000" dirty="0">
                <a:latin typeface="Verdana"/>
                <a:cs typeface="Verdana"/>
              </a:rPr>
              <a:t>agents. </a:t>
            </a:r>
            <a:r>
              <a:rPr sz="1000" spc="-5" dirty="0">
                <a:latin typeface="Verdana"/>
                <a:cs typeface="Verdana"/>
              </a:rPr>
              <a:t>An </a:t>
            </a:r>
            <a:r>
              <a:rPr sz="1000" spc="-10" dirty="0">
                <a:latin typeface="Verdana"/>
                <a:cs typeface="Verdana"/>
              </a:rPr>
              <a:t>agent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spc="-10" dirty="0">
                <a:latin typeface="Verdana"/>
                <a:cs typeface="Verdana"/>
              </a:rPr>
              <a:t>only </a:t>
            </a:r>
            <a:r>
              <a:rPr sz="1000" spc="-5" dirty="0">
                <a:latin typeface="Verdana"/>
                <a:cs typeface="Verdana"/>
              </a:rPr>
              <a:t>able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5" dirty="0">
                <a:latin typeface="Verdana"/>
                <a:cs typeface="Verdana"/>
              </a:rPr>
              <a:t>accurately </a:t>
            </a:r>
            <a:r>
              <a:rPr sz="1000" spc="-10" dirty="0">
                <a:latin typeface="Verdana"/>
                <a:cs typeface="Verdana"/>
              </a:rPr>
              <a:t>act </a:t>
            </a:r>
            <a:r>
              <a:rPr sz="1000" spc="-15" dirty="0">
                <a:latin typeface="Verdana"/>
                <a:cs typeface="Verdana"/>
              </a:rPr>
              <a:t>on </a:t>
            </a:r>
            <a:r>
              <a:rPr sz="1000" spc="-5" dirty="0">
                <a:latin typeface="Verdana"/>
                <a:cs typeface="Verdana"/>
              </a:rPr>
              <a:t>some </a:t>
            </a:r>
            <a:r>
              <a:rPr sz="1000" dirty="0">
                <a:latin typeface="Verdana"/>
                <a:cs typeface="Verdana"/>
              </a:rPr>
              <a:t>input </a:t>
            </a:r>
            <a:r>
              <a:rPr sz="1000" spc="-5" dirty="0">
                <a:latin typeface="Verdana"/>
                <a:cs typeface="Verdana"/>
              </a:rPr>
              <a:t>when </a:t>
            </a:r>
            <a:r>
              <a:rPr sz="1000" spc="5" dirty="0">
                <a:latin typeface="Verdana"/>
                <a:cs typeface="Verdana"/>
              </a:rPr>
              <a:t>he </a:t>
            </a:r>
            <a:r>
              <a:rPr sz="1000" dirty="0">
                <a:latin typeface="Verdana"/>
                <a:cs typeface="Verdana"/>
              </a:rPr>
              <a:t>has some </a:t>
            </a:r>
            <a:r>
              <a:rPr sz="1000" spc="5" dirty="0">
                <a:latin typeface="Verdana"/>
                <a:cs typeface="Verdana"/>
              </a:rPr>
              <a:t>knowledge  </a:t>
            </a:r>
            <a:r>
              <a:rPr sz="1000" spc="-5" dirty="0">
                <a:latin typeface="Verdana"/>
                <a:cs typeface="Verdana"/>
              </a:rPr>
              <a:t>or </a:t>
            </a:r>
            <a:r>
              <a:rPr sz="1000" dirty="0">
                <a:latin typeface="Verdana"/>
                <a:cs typeface="Verdana"/>
              </a:rPr>
              <a:t>experience </a:t>
            </a:r>
            <a:r>
              <a:rPr sz="1000" spc="-5" dirty="0">
                <a:latin typeface="Verdana"/>
                <a:cs typeface="Verdana"/>
              </a:rPr>
              <a:t>about </a:t>
            </a:r>
            <a:r>
              <a:rPr sz="1000" spc="-10" dirty="0">
                <a:latin typeface="Verdana"/>
                <a:cs typeface="Verdana"/>
              </a:rPr>
              <a:t>that</a:t>
            </a:r>
            <a:r>
              <a:rPr sz="1000" spc="-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input.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00">
              <a:latin typeface="Verdana"/>
              <a:cs typeface="Verdana"/>
            </a:endParaRPr>
          </a:p>
          <a:p>
            <a:pPr marL="12700" marR="13335" algn="just">
              <a:lnSpc>
                <a:spcPct val="102000"/>
              </a:lnSpc>
            </a:pPr>
            <a:r>
              <a:rPr sz="1000" dirty="0">
                <a:latin typeface="Verdana"/>
                <a:cs typeface="Verdana"/>
              </a:rPr>
              <a:t>Let's </a:t>
            </a:r>
            <a:r>
              <a:rPr sz="1000" spc="-5" dirty="0">
                <a:latin typeface="Verdana"/>
                <a:cs typeface="Verdana"/>
              </a:rPr>
              <a:t>suppose if you met </a:t>
            </a:r>
            <a:r>
              <a:rPr sz="1000" dirty="0">
                <a:latin typeface="Verdana"/>
                <a:cs typeface="Verdana"/>
              </a:rPr>
              <a:t>some </a:t>
            </a:r>
            <a:r>
              <a:rPr sz="1000" spc="-5" dirty="0">
                <a:latin typeface="Verdana"/>
                <a:cs typeface="Verdana"/>
              </a:rPr>
              <a:t>person who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spc="-5" dirty="0">
                <a:latin typeface="Verdana"/>
                <a:cs typeface="Verdana"/>
              </a:rPr>
              <a:t>speaking in </a:t>
            </a:r>
            <a:r>
              <a:rPr sz="1000" dirty="0">
                <a:latin typeface="Verdana"/>
                <a:cs typeface="Verdana"/>
              </a:rPr>
              <a:t>a </a:t>
            </a:r>
            <a:r>
              <a:rPr sz="1000" spc="-5" dirty="0">
                <a:latin typeface="Verdana"/>
                <a:cs typeface="Verdana"/>
              </a:rPr>
              <a:t>language which </a:t>
            </a:r>
            <a:r>
              <a:rPr sz="1000" spc="-10" dirty="0">
                <a:latin typeface="Verdana"/>
                <a:cs typeface="Verdana"/>
              </a:rPr>
              <a:t>you </a:t>
            </a:r>
            <a:r>
              <a:rPr sz="1000" spc="-5" dirty="0">
                <a:latin typeface="Verdana"/>
                <a:cs typeface="Verdana"/>
              </a:rPr>
              <a:t>don't </a:t>
            </a:r>
            <a:r>
              <a:rPr sz="1000" dirty="0">
                <a:latin typeface="Verdana"/>
                <a:cs typeface="Verdana"/>
              </a:rPr>
              <a:t>know,  then how </a:t>
            </a:r>
            <a:r>
              <a:rPr sz="1000" spc="-5" dirty="0">
                <a:latin typeface="Verdana"/>
                <a:cs typeface="Verdana"/>
              </a:rPr>
              <a:t>you will able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10" dirty="0">
                <a:latin typeface="Verdana"/>
                <a:cs typeface="Verdana"/>
              </a:rPr>
              <a:t>act </a:t>
            </a:r>
            <a:r>
              <a:rPr sz="1000" spc="-5" dirty="0">
                <a:latin typeface="Verdana"/>
                <a:cs typeface="Verdana"/>
              </a:rPr>
              <a:t>on </a:t>
            </a:r>
            <a:r>
              <a:rPr sz="1000" dirty="0">
                <a:latin typeface="Verdana"/>
                <a:cs typeface="Verdana"/>
              </a:rPr>
              <a:t>that. </a:t>
            </a:r>
            <a:r>
              <a:rPr sz="1000" spc="-5" dirty="0">
                <a:latin typeface="Verdana"/>
                <a:cs typeface="Verdana"/>
              </a:rPr>
              <a:t>The same </a:t>
            </a:r>
            <a:r>
              <a:rPr sz="1000" dirty="0">
                <a:latin typeface="Verdana"/>
                <a:cs typeface="Verdana"/>
              </a:rPr>
              <a:t>thing </a:t>
            </a:r>
            <a:r>
              <a:rPr sz="1000" spc="-5" dirty="0">
                <a:latin typeface="Verdana"/>
                <a:cs typeface="Verdana"/>
              </a:rPr>
              <a:t>applies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intelligent behavior of  </a:t>
            </a:r>
            <a:r>
              <a:rPr sz="1000" spc="5" dirty="0">
                <a:latin typeface="Verdana"/>
                <a:cs typeface="Verdana"/>
              </a:rPr>
              <a:t>the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agents.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Verdana"/>
              <a:cs typeface="Verdana"/>
            </a:endParaRPr>
          </a:p>
          <a:p>
            <a:pPr marL="12700" marR="11430" algn="just">
              <a:lnSpc>
                <a:spcPct val="101000"/>
              </a:lnSpc>
            </a:pPr>
            <a:r>
              <a:rPr sz="1000" spc="5" dirty="0">
                <a:latin typeface="Verdana"/>
                <a:cs typeface="Verdana"/>
              </a:rPr>
              <a:t>As </a:t>
            </a:r>
            <a:r>
              <a:rPr sz="1000" dirty="0">
                <a:latin typeface="Verdana"/>
                <a:cs typeface="Verdana"/>
              </a:rPr>
              <a:t>we </a:t>
            </a:r>
            <a:r>
              <a:rPr sz="1000" spc="-10" dirty="0">
                <a:latin typeface="Verdana"/>
                <a:cs typeface="Verdana"/>
              </a:rPr>
              <a:t>can </a:t>
            </a:r>
            <a:r>
              <a:rPr sz="1000" dirty="0">
                <a:latin typeface="Verdana"/>
                <a:cs typeface="Verdana"/>
              </a:rPr>
              <a:t>see </a:t>
            </a: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spc="-5" dirty="0">
                <a:latin typeface="Verdana"/>
                <a:cs typeface="Verdana"/>
              </a:rPr>
              <a:t>below </a:t>
            </a:r>
            <a:r>
              <a:rPr sz="1000" dirty="0">
                <a:latin typeface="Verdana"/>
                <a:cs typeface="Verdana"/>
              </a:rPr>
              <a:t>diagram, </a:t>
            </a:r>
            <a:r>
              <a:rPr sz="1000" spc="-5" dirty="0">
                <a:latin typeface="Verdana"/>
                <a:cs typeface="Verdana"/>
              </a:rPr>
              <a:t>there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spc="-15" dirty="0">
                <a:latin typeface="Verdana"/>
                <a:cs typeface="Verdana"/>
              </a:rPr>
              <a:t>one </a:t>
            </a:r>
            <a:r>
              <a:rPr sz="1000" dirty="0">
                <a:latin typeface="Verdana"/>
                <a:cs typeface="Verdana"/>
              </a:rPr>
              <a:t>decision </a:t>
            </a:r>
            <a:r>
              <a:rPr sz="1000" spc="-5" dirty="0">
                <a:latin typeface="Verdana"/>
                <a:cs typeface="Verdana"/>
              </a:rPr>
              <a:t>maker which </a:t>
            </a:r>
            <a:r>
              <a:rPr sz="1000" dirty="0">
                <a:latin typeface="Verdana"/>
                <a:cs typeface="Verdana"/>
              </a:rPr>
              <a:t>act </a:t>
            </a:r>
            <a:r>
              <a:rPr sz="1000" spc="-15" dirty="0">
                <a:latin typeface="Verdana"/>
                <a:cs typeface="Verdana"/>
              </a:rPr>
              <a:t>by </a:t>
            </a:r>
            <a:r>
              <a:rPr sz="1000" dirty="0">
                <a:latin typeface="Verdana"/>
                <a:cs typeface="Verdana"/>
              </a:rPr>
              <a:t>sensing the  </a:t>
            </a:r>
            <a:r>
              <a:rPr sz="1000" spc="-5" dirty="0">
                <a:latin typeface="Verdana"/>
                <a:cs typeface="Verdana"/>
              </a:rPr>
              <a:t>environment and </a:t>
            </a:r>
            <a:r>
              <a:rPr sz="1000" dirty="0">
                <a:latin typeface="Verdana"/>
                <a:cs typeface="Verdana"/>
              </a:rPr>
              <a:t>using knowledge. </a:t>
            </a:r>
            <a:r>
              <a:rPr sz="1000" spc="-5" dirty="0">
                <a:latin typeface="Verdana"/>
                <a:cs typeface="Verdana"/>
              </a:rPr>
              <a:t>But if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dirty="0">
                <a:latin typeface="Verdana"/>
                <a:cs typeface="Verdana"/>
              </a:rPr>
              <a:t>part </a:t>
            </a:r>
            <a:r>
              <a:rPr sz="1000" spc="-10" dirty="0">
                <a:latin typeface="Verdana"/>
                <a:cs typeface="Verdana"/>
              </a:rPr>
              <a:t>will not </a:t>
            </a:r>
            <a:r>
              <a:rPr sz="1000" spc="-5" dirty="0">
                <a:latin typeface="Verdana"/>
                <a:cs typeface="Verdana"/>
              </a:rPr>
              <a:t>present then, it cannot  </a:t>
            </a:r>
            <a:r>
              <a:rPr sz="1000" dirty="0">
                <a:latin typeface="Verdana"/>
                <a:cs typeface="Verdana"/>
              </a:rPr>
              <a:t>display intelligent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behavior.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5975" cy="9451975"/>
          </a:xfrm>
          <a:custGeom>
            <a:avLst/>
            <a:gdLst/>
            <a:ahLst/>
            <a:cxnLst/>
            <a:rect l="l" t="t" r="r" b="b"/>
            <a:pathLst>
              <a:path w="7165975" h="9451975">
                <a:moveTo>
                  <a:pt x="7165835" y="9445460"/>
                </a:moveTo>
                <a:lnTo>
                  <a:pt x="7159752" y="9445460"/>
                </a:lnTo>
                <a:lnTo>
                  <a:pt x="6096" y="9445460"/>
                </a:lnTo>
                <a:lnTo>
                  <a:pt x="0" y="9445460"/>
                </a:lnTo>
                <a:lnTo>
                  <a:pt x="0" y="9451543"/>
                </a:lnTo>
                <a:lnTo>
                  <a:pt x="6096" y="9451543"/>
                </a:lnTo>
                <a:lnTo>
                  <a:pt x="7159752" y="9451543"/>
                </a:lnTo>
                <a:lnTo>
                  <a:pt x="7165835" y="9451543"/>
                </a:lnTo>
                <a:lnTo>
                  <a:pt x="7165835" y="9445460"/>
                </a:lnTo>
                <a:close/>
              </a:path>
              <a:path w="7165975" h="9451975">
                <a:moveTo>
                  <a:pt x="7165835" y="0"/>
                </a:moveTo>
                <a:lnTo>
                  <a:pt x="7159752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9445447"/>
                </a:lnTo>
                <a:lnTo>
                  <a:pt x="6096" y="9445447"/>
                </a:lnTo>
                <a:lnTo>
                  <a:pt x="6096" y="6096"/>
                </a:lnTo>
                <a:lnTo>
                  <a:pt x="7159752" y="6096"/>
                </a:lnTo>
                <a:lnTo>
                  <a:pt x="7159752" y="9445447"/>
                </a:lnTo>
                <a:lnTo>
                  <a:pt x="7165835" y="9445447"/>
                </a:lnTo>
                <a:lnTo>
                  <a:pt x="7165835" y="6096"/>
                </a:lnTo>
                <a:lnTo>
                  <a:pt x="716583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165975" cy="9451975"/>
            <a:chOff x="304800" y="304800"/>
            <a:chExt cx="7165975" cy="9451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200785"/>
              <a:ext cx="4725659" cy="29533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4800" y="304799"/>
              <a:ext cx="7165975" cy="9451975"/>
            </a:xfrm>
            <a:custGeom>
              <a:avLst/>
              <a:gdLst/>
              <a:ahLst/>
              <a:cxnLst/>
              <a:rect l="l" t="t" r="r" b="b"/>
              <a:pathLst>
                <a:path w="7165975" h="9451975">
                  <a:moveTo>
                    <a:pt x="7165835" y="9445460"/>
                  </a:moveTo>
                  <a:lnTo>
                    <a:pt x="7159752" y="9445460"/>
                  </a:lnTo>
                  <a:lnTo>
                    <a:pt x="6096" y="9445460"/>
                  </a:lnTo>
                  <a:lnTo>
                    <a:pt x="0" y="9445460"/>
                  </a:lnTo>
                  <a:lnTo>
                    <a:pt x="0" y="9451543"/>
                  </a:lnTo>
                  <a:lnTo>
                    <a:pt x="6096" y="9451543"/>
                  </a:lnTo>
                  <a:lnTo>
                    <a:pt x="7159752" y="9451543"/>
                  </a:lnTo>
                  <a:lnTo>
                    <a:pt x="7165835" y="9451543"/>
                  </a:lnTo>
                  <a:lnTo>
                    <a:pt x="7165835" y="9445460"/>
                  </a:lnTo>
                  <a:close/>
                </a:path>
                <a:path w="7165975" h="9451975">
                  <a:moveTo>
                    <a:pt x="7165835" y="0"/>
                  </a:moveTo>
                  <a:lnTo>
                    <a:pt x="7159752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6045"/>
                  </a:lnTo>
                  <a:lnTo>
                    <a:pt x="0" y="9445447"/>
                  </a:lnTo>
                  <a:lnTo>
                    <a:pt x="6096" y="9445447"/>
                  </a:lnTo>
                  <a:lnTo>
                    <a:pt x="6096" y="6096"/>
                  </a:lnTo>
                  <a:lnTo>
                    <a:pt x="7159752" y="6096"/>
                  </a:lnTo>
                  <a:lnTo>
                    <a:pt x="7159752" y="9445447"/>
                  </a:lnTo>
                  <a:lnTo>
                    <a:pt x="7165835" y="9445447"/>
                  </a:lnTo>
                  <a:lnTo>
                    <a:pt x="7165835" y="6096"/>
                  </a:lnTo>
                  <a:lnTo>
                    <a:pt x="7165835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25321" y="5472684"/>
            <a:ext cx="5753735" cy="241300"/>
          </a:xfrm>
          <a:custGeom>
            <a:avLst/>
            <a:gdLst/>
            <a:ahLst/>
            <a:cxnLst/>
            <a:rect l="l" t="t" r="r" b="b"/>
            <a:pathLst>
              <a:path w="5753734" h="241300">
                <a:moveTo>
                  <a:pt x="5753735" y="0"/>
                </a:moveTo>
                <a:lnTo>
                  <a:pt x="0" y="0"/>
                </a:lnTo>
                <a:lnTo>
                  <a:pt x="0" y="240791"/>
                </a:lnTo>
                <a:lnTo>
                  <a:pt x="5753735" y="240791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5321" y="5951473"/>
            <a:ext cx="5753735" cy="475615"/>
          </a:xfrm>
          <a:custGeom>
            <a:avLst/>
            <a:gdLst/>
            <a:ahLst/>
            <a:cxnLst/>
            <a:rect l="l" t="t" r="r" b="b"/>
            <a:pathLst>
              <a:path w="5753734" h="475614">
                <a:moveTo>
                  <a:pt x="5753735" y="237756"/>
                </a:moveTo>
                <a:lnTo>
                  <a:pt x="0" y="237756"/>
                </a:lnTo>
                <a:lnTo>
                  <a:pt x="0" y="475488"/>
                </a:lnTo>
                <a:lnTo>
                  <a:pt x="5753735" y="475488"/>
                </a:lnTo>
                <a:lnTo>
                  <a:pt x="5753735" y="237756"/>
                </a:lnTo>
                <a:close/>
              </a:path>
              <a:path w="5753734" h="475614">
                <a:moveTo>
                  <a:pt x="5753735" y="0"/>
                </a:moveTo>
                <a:lnTo>
                  <a:pt x="0" y="0"/>
                </a:lnTo>
                <a:lnTo>
                  <a:pt x="0" y="237744"/>
                </a:lnTo>
                <a:lnTo>
                  <a:pt x="5753735" y="237744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304538"/>
            <a:ext cx="5970270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600A38"/>
                </a:solidFill>
                <a:latin typeface="Arial"/>
                <a:cs typeface="Arial"/>
              </a:rPr>
              <a:t>AI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knowledge</a:t>
            </a:r>
            <a:r>
              <a:rPr sz="1900" spc="-10" dirty="0">
                <a:solidFill>
                  <a:srgbClr val="600A3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cycle: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02000"/>
              </a:lnSpc>
              <a:spcBef>
                <a:spcPts val="1405"/>
              </a:spcBef>
            </a:pPr>
            <a:r>
              <a:rPr sz="1000" spc="5" dirty="0">
                <a:latin typeface="Verdana"/>
                <a:cs typeface="Verdana"/>
              </a:rPr>
              <a:t>An </a:t>
            </a:r>
            <a:r>
              <a:rPr sz="1000" spc="-5" dirty="0">
                <a:latin typeface="Verdana"/>
                <a:cs typeface="Verdana"/>
              </a:rPr>
              <a:t>Artificial intelligence system </a:t>
            </a:r>
            <a:r>
              <a:rPr sz="1000" dirty="0">
                <a:latin typeface="Verdana"/>
                <a:cs typeface="Verdana"/>
              </a:rPr>
              <a:t>has the following </a:t>
            </a:r>
            <a:r>
              <a:rPr sz="1000" spc="-5" dirty="0">
                <a:latin typeface="Verdana"/>
                <a:cs typeface="Verdana"/>
              </a:rPr>
              <a:t>components for </a:t>
            </a:r>
            <a:r>
              <a:rPr sz="1000" dirty="0">
                <a:latin typeface="Verdana"/>
                <a:cs typeface="Verdana"/>
              </a:rPr>
              <a:t>displaying intelligent  </a:t>
            </a:r>
            <a:r>
              <a:rPr sz="1000" spc="-5" dirty="0">
                <a:latin typeface="Verdana"/>
                <a:cs typeface="Verdana"/>
              </a:rPr>
              <a:t>behavior: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Perception</a:t>
            </a:r>
            <a:endParaRPr sz="10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Learning</a:t>
            </a:r>
            <a:endParaRPr sz="10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Knowledge </a:t>
            </a:r>
            <a:r>
              <a:rPr sz="1000" spc="-5" dirty="0">
                <a:latin typeface="Verdana"/>
                <a:cs typeface="Verdana"/>
              </a:rPr>
              <a:t>Representation and Reasoning</a:t>
            </a:r>
            <a:endParaRPr sz="10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Planning</a:t>
            </a:r>
            <a:endParaRPr sz="10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-5" dirty="0">
                <a:latin typeface="Verdana"/>
                <a:cs typeface="Verdana"/>
              </a:rPr>
              <a:t>Execution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276985"/>
            <a:ext cx="4725659" cy="28289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004" y="4271010"/>
            <a:ext cx="5970905" cy="220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90"/>
              </a:spcBef>
            </a:pPr>
            <a:r>
              <a:rPr sz="1000" spc="5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above diagram is </a:t>
            </a:r>
            <a:r>
              <a:rPr sz="1000" dirty="0">
                <a:latin typeface="Verdana"/>
                <a:cs typeface="Verdana"/>
              </a:rPr>
              <a:t>showing how </a:t>
            </a:r>
            <a:r>
              <a:rPr sz="1000" spc="-5" dirty="0">
                <a:latin typeface="Verdana"/>
                <a:cs typeface="Verdana"/>
              </a:rPr>
              <a:t>an </a:t>
            </a:r>
            <a:r>
              <a:rPr sz="1000" spc="5" dirty="0">
                <a:latin typeface="Verdana"/>
                <a:cs typeface="Verdana"/>
              </a:rPr>
              <a:t>AI </a:t>
            </a:r>
            <a:r>
              <a:rPr sz="1000" spc="-10" dirty="0">
                <a:latin typeface="Verdana"/>
                <a:cs typeface="Verdana"/>
              </a:rPr>
              <a:t>system </a:t>
            </a:r>
            <a:r>
              <a:rPr sz="1000" dirty="0">
                <a:latin typeface="Verdana"/>
                <a:cs typeface="Verdana"/>
              </a:rPr>
              <a:t>can </a:t>
            </a:r>
            <a:r>
              <a:rPr sz="1000" spc="-5" dirty="0">
                <a:latin typeface="Verdana"/>
                <a:cs typeface="Verdana"/>
              </a:rPr>
              <a:t>interact </a:t>
            </a:r>
            <a:r>
              <a:rPr sz="1000" dirty="0">
                <a:latin typeface="Verdana"/>
                <a:cs typeface="Verdana"/>
              </a:rPr>
              <a:t>with </a:t>
            </a:r>
            <a:r>
              <a:rPr sz="1000" spc="5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real </a:t>
            </a:r>
            <a:r>
              <a:rPr sz="1000" dirty="0">
                <a:latin typeface="Verdana"/>
                <a:cs typeface="Verdana"/>
              </a:rPr>
              <a:t>world </a:t>
            </a:r>
            <a:r>
              <a:rPr sz="1000" spc="-5" dirty="0">
                <a:latin typeface="Verdana"/>
                <a:cs typeface="Verdana"/>
              </a:rPr>
              <a:t>and what  components </a:t>
            </a:r>
            <a:r>
              <a:rPr sz="1000" dirty="0">
                <a:latin typeface="Verdana"/>
                <a:cs typeface="Verdana"/>
              </a:rPr>
              <a:t>help </a:t>
            </a:r>
            <a:r>
              <a:rPr sz="1000" spc="5" dirty="0">
                <a:latin typeface="Verdana"/>
                <a:cs typeface="Verdana"/>
              </a:rPr>
              <a:t>it to </a:t>
            </a:r>
            <a:r>
              <a:rPr sz="1000" spc="-5" dirty="0">
                <a:latin typeface="Verdana"/>
                <a:cs typeface="Verdana"/>
              </a:rPr>
              <a:t>show </a:t>
            </a:r>
            <a:r>
              <a:rPr sz="1000" dirty="0">
                <a:latin typeface="Verdana"/>
                <a:cs typeface="Verdana"/>
              </a:rPr>
              <a:t>intelligence. </a:t>
            </a:r>
            <a:r>
              <a:rPr sz="1000" spc="-10" dirty="0">
                <a:latin typeface="Verdana"/>
                <a:cs typeface="Verdana"/>
              </a:rPr>
              <a:t>AI system </a:t>
            </a:r>
            <a:r>
              <a:rPr sz="1000" spc="-5" dirty="0">
                <a:latin typeface="Verdana"/>
                <a:cs typeface="Verdana"/>
              </a:rPr>
              <a:t>has Perception component </a:t>
            </a:r>
            <a:r>
              <a:rPr sz="1000" dirty="0">
                <a:latin typeface="Verdana"/>
                <a:cs typeface="Verdana"/>
              </a:rPr>
              <a:t>by </a:t>
            </a:r>
            <a:r>
              <a:rPr sz="1000" spc="-5" dirty="0">
                <a:latin typeface="Verdana"/>
                <a:cs typeface="Verdana"/>
              </a:rPr>
              <a:t>which it  </a:t>
            </a:r>
            <a:r>
              <a:rPr sz="1000" dirty="0">
                <a:latin typeface="Verdana"/>
                <a:cs typeface="Verdana"/>
              </a:rPr>
              <a:t>retrieves </a:t>
            </a:r>
            <a:r>
              <a:rPr sz="1000" spc="-5" dirty="0">
                <a:latin typeface="Verdana"/>
                <a:cs typeface="Verdana"/>
              </a:rPr>
              <a:t>information from </a:t>
            </a:r>
            <a:r>
              <a:rPr sz="1000" dirty="0">
                <a:latin typeface="Verdana"/>
                <a:cs typeface="Verdana"/>
              </a:rPr>
              <a:t>its </a:t>
            </a:r>
            <a:r>
              <a:rPr sz="1000" spc="-5" dirty="0">
                <a:latin typeface="Verdana"/>
                <a:cs typeface="Verdana"/>
              </a:rPr>
              <a:t>environment. </a:t>
            </a: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dirty="0">
                <a:latin typeface="Verdana"/>
                <a:cs typeface="Verdana"/>
              </a:rPr>
              <a:t>can be </a:t>
            </a:r>
            <a:r>
              <a:rPr sz="1000" spc="-5" dirty="0">
                <a:latin typeface="Verdana"/>
                <a:cs typeface="Verdana"/>
              </a:rPr>
              <a:t>visual, audio or another </a:t>
            </a:r>
            <a:r>
              <a:rPr sz="1000" spc="-10" dirty="0">
                <a:latin typeface="Verdana"/>
                <a:cs typeface="Verdana"/>
              </a:rPr>
              <a:t>form </a:t>
            </a:r>
            <a:r>
              <a:rPr sz="1000" spc="-5" dirty="0">
                <a:latin typeface="Verdana"/>
                <a:cs typeface="Verdana"/>
              </a:rPr>
              <a:t>of  </a:t>
            </a:r>
            <a:r>
              <a:rPr sz="1000" dirty="0">
                <a:latin typeface="Verdana"/>
                <a:cs typeface="Verdana"/>
              </a:rPr>
              <a:t>sensory </a:t>
            </a:r>
            <a:r>
              <a:rPr sz="1000" spc="-5" dirty="0">
                <a:latin typeface="Verdana"/>
                <a:cs typeface="Verdana"/>
              </a:rPr>
              <a:t>input. The </a:t>
            </a:r>
            <a:r>
              <a:rPr sz="1000" dirty="0">
                <a:latin typeface="Verdana"/>
                <a:cs typeface="Verdana"/>
              </a:rPr>
              <a:t>learning </a:t>
            </a:r>
            <a:r>
              <a:rPr sz="1000" spc="-5" dirty="0">
                <a:latin typeface="Verdana"/>
                <a:cs typeface="Verdana"/>
              </a:rPr>
              <a:t>component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spc="-5" dirty="0">
                <a:latin typeface="Verdana"/>
                <a:cs typeface="Verdana"/>
              </a:rPr>
              <a:t>responsible for </a:t>
            </a:r>
            <a:r>
              <a:rPr sz="1000" dirty="0">
                <a:latin typeface="Verdana"/>
                <a:cs typeface="Verdana"/>
              </a:rPr>
              <a:t>learning </a:t>
            </a:r>
            <a:r>
              <a:rPr sz="1000" spc="-5" dirty="0">
                <a:latin typeface="Verdana"/>
                <a:cs typeface="Verdana"/>
              </a:rPr>
              <a:t>from </a:t>
            </a:r>
            <a:r>
              <a:rPr sz="1000" dirty="0">
                <a:latin typeface="Verdana"/>
                <a:cs typeface="Verdana"/>
              </a:rPr>
              <a:t>data captured </a:t>
            </a:r>
            <a:r>
              <a:rPr sz="1000" spc="-15" dirty="0">
                <a:latin typeface="Verdana"/>
                <a:cs typeface="Verdana"/>
              </a:rPr>
              <a:t>by  </a:t>
            </a:r>
            <a:r>
              <a:rPr sz="1000" dirty="0">
                <a:latin typeface="Verdana"/>
                <a:cs typeface="Verdana"/>
              </a:rPr>
              <a:t>Perception </a:t>
            </a:r>
            <a:r>
              <a:rPr sz="1000" spc="-5" dirty="0">
                <a:latin typeface="Verdana"/>
                <a:cs typeface="Verdana"/>
              </a:rPr>
              <a:t>comportment. </a:t>
            </a:r>
            <a:r>
              <a:rPr sz="1000" spc="-10" dirty="0">
                <a:latin typeface="Verdana"/>
                <a:cs typeface="Verdana"/>
              </a:rPr>
              <a:t>In </a:t>
            </a:r>
            <a:r>
              <a:rPr sz="1000" dirty="0">
                <a:latin typeface="Verdana"/>
                <a:cs typeface="Verdana"/>
              </a:rPr>
              <a:t>the complete </a:t>
            </a:r>
            <a:r>
              <a:rPr sz="1000" spc="-5" dirty="0">
                <a:latin typeface="Verdana"/>
                <a:cs typeface="Verdana"/>
              </a:rPr>
              <a:t>cycle,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main components </a:t>
            </a:r>
            <a:r>
              <a:rPr sz="1000" spc="-10" dirty="0">
                <a:latin typeface="Verdana"/>
                <a:cs typeface="Verdana"/>
              </a:rPr>
              <a:t>are </a:t>
            </a:r>
            <a:r>
              <a:rPr sz="1000" spc="-5" dirty="0">
                <a:latin typeface="Verdana"/>
                <a:cs typeface="Verdana"/>
              </a:rPr>
              <a:t>knowledge  representation </a:t>
            </a:r>
            <a:r>
              <a:rPr sz="1000" dirty="0">
                <a:latin typeface="Verdana"/>
                <a:cs typeface="Verdana"/>
              </a:rPr>
              <a:t>and </a:t>
            </a:r>
            <a:r>
              <a:rPr sz="1000" spc="-5" dirty="0">
                <a:latin typeface="Verdana"/>
                <a:cs typeface="Verdana"/>
              </a:rPr>
              <a:t>Reasoning. </a:t>
            </a:r>
            <a:r>
              <a:rPr sz="1000" dirty="0">
                <a:latin typeface="Verdana"/>
                <a:cs typeface="Verdana"/>
              </a:rPr>
              <a:t>These two </a:t>
            </a:r>
            <a:r>
              <a:rPr sz="1000" spc="-5" dirty="0">
                <a:latin typeface="Verdana"/>
                <a:cs typeface="Verdana"/>
              </a:rPr>
              <a:t>components </a:t>
            </a:r>
            <a:r>
              <a:rPr sz="1000" dirty="0">
                <a:latin typeface="Verdana"/>
                <a:cs typeface="Verdana"/>
              </a:rPr>
              <a:t>are </a:t>
            </a:r>
            <a:r>
              <a:rPr sz="1000" spc="-5" dirty="0">
                <a:latin typeface="Verdana"/>
                <a:cs typeface="Verdana"/>
              </a:rPr>
              <a:t>involved in showing </a:t>
            </a:r>
            <a:r>
              <a:rPr sz="1000" dirty="0">
                <a:latin typeface="Verdana"/>
                <a:cs typeface="Verdana"/>
              </a:rPr>
              <a:t>the  intelligence </a:t>
            </a: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spc="-5" dirty="0">
                <a:latin typeface="Verdana"/>
                <a:cs typeface="Verdana"/>
              </a:rPr>
              <a:t>machine-like </a:t>
            </a:r>
            <a:r>
              <a:rPr sz="1000" dirty="0">
                <a:latin typeface="Verdana"/>
                <a:cs typeface="Verdana"/>
              </a:rPr>
              <a:t>humans. These </a:t>
            </a:r>
            <a:r>
              <a:rPr sz="1000" spc="-5" dirty="0">
                <a:latin typeface="Verdana"/>
                <a:cs typeface="Verdana"/>
              </a:rPr>
              <a:t>two </a:t>
            </a:r>
            <a:r>
              <a:rPr sz="1000" dirty="0">
                <a:latin typeface="Verdana"/>
                <a:cs typeface="Verdana"/>
              </a:rPr>
              <a:t>components </a:t>
            </a:r>
            <a:r>
              <a:rPr sz="1000" spc="-10" dirty="0">
                <a:latin typeface="Verdana"/>
                <a:cs typeface="Verdana"/>
              </a:rPr>
              <a:t>are </a:t>
            </a:r>
            <a:r>
              <a:rPr sz="1000" spc="-5" dirty="0">
                <a:latin typeface="Verdana"/>
                <a:cs typeface="Verdana"/>
              </a:rPr>
              <a:t>independent </a:t>
            </a:r>
            <a:r>
              <a:rPr sz="1000" dirty="0">
                <a:latin typeface="Verdana"/>
                <a:cs typeface="Verdana"/>
              </a:rPr>
              <a:t>with each  other </a:t>
            </a:r>
            <a:r>
              <a:rPr sz="1000" spc="-15" dirty="0">
                <a:latin typeface="Verdana"/>
                <a:cs typeface="Verdana"/>
              </a:rPr>
              <a:t>but </a:t>
            </a:r>
            <a:r>
              <a:rPr sz="1000" dirty="0">
                <a:latin typeface="Verdana"/>
                <a:cs typeface="Verdana"/>
              </a:rPr>
              <a:t>also coupled </a:t>
            </a:r>
            <a:r>
              <a:rPr sz="1000" spc="-5" dirty="0">
                <a:latin typeface="Verdana"/>
                <a:cs typeface="Verdana"/>
              </a:rPr>
              <a:t>together. The </a:t>
            </a:r>
            <a:r>
              <a:rPr sz="1000" dirty="0">
                <a:latin typeface="Verdana"/>
                <a:cs typeface="Verdana"/>
              </a:rPr>
              <a:t>planning and </a:t>
            </a:r>
            <a:r>
              <a:rPr sz="1000" spc="-5" dirty="0">
                <a:latin typeface="Verdana"/>
                <a:cs typeface="Verdana"/>
              </a:rPr>
              <a:t>execution depend </a:t>
            </a:r>
            <a:r>
              <a:rPr sz="1000" spc="-15" dirty="0">
                <a:latin typeface="Verdana"/>
                <a:cs typeface="Verdana"/>
              </a:rPr>
              <a:t>on </a:t>
            </a:r>
            <a:r>
              <a:rPr sz="1000" spc="-5" dirty="0">
                <a:latin typeface="Verdana"/>
                <a:cs typeface="Verdana"/>
              </a:rPr>
              <a:t>analysis of  </a:t>
            </a:r>
            <a:r>
              <a:rPr sz="1000" dirty="0">
                <a:latin typeface="Verdana"/>
                <a:cs typeface="Verdana"/>
              </a:rPr>
              <a:t>Knowledge </a:t>
            </a:r>
            <a:r>
              <a:rPr sz="1000" spc="-5" dirty="0">
                <a:latin typeface="Verdana"/>
                <a:cs typeface="Verdana"/>
              </a:rPr>
              <a:t>representation and</a:t>
            </a:r>
            <a:r>
              <a:rPr sz="100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reasoning.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</a:pP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Approaches to </a:t>
            </a:r>
            <a:r>
              <a:rPr sz="1900" dirty="0">
                <a:solidFill>
                  <a:srgbClr val="600A38"/>
                </a:solidFill>
                <a:latin typeface="Arial"/>
                <a:cs typeface="Arial"/>
              </a:rPr>
              <a:t>knowledge</a:t>
            </a:r>
            <a:r>
              <a:rPr sz="1900" spc="10" dirty="0">
                <a:solidFill>
                  <a:srgbClr val="600A3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representation:</a:t>
            </a:r>
            <a:endParaRPr sz="19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455"/>
              </a:spcBef>
            </a:pPr>
            <a:r>
              <a:rPr sz="1000" dirty="0">
                <a:latin typeface="Verdana"/>
                <a:cs typeface="Verdana"/>
              </a:rPr>
              <a:t>There are mainly </a:t>
            </a:r>
            <a:r>
              <a:rPr sz="1000" spc="-5" dirty="0">
                <a:latin typeface="Verdana"/>
                <a:cs typeface="Verdana"/>
              </a:rPr>
              <a:t>four approaches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dirty="0">
                <a:latin typeface="Verdana"/>
                <a:cs typeface="Verdana"/>
              </a:rPr>
              <a:t>representation, </a:t>
            </a:r>
            <a:r>
              <a:rPr sz="1000" spc="-5" dirty="0">
                <a:latin typeface="Verdana"/>
                <a:cs typeface="Verdana"/>
              </a:rPr>
              <a:t>which </a:t>
            </a:r>
            <a:r>
              <a:rPr sz="1000" dirty="0">
                <a:latin typeface="Verdana"/>
                <a:cs typeface="Verdana"/>
              </a:rPr>
              <a:t>are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givenbelow: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5321" y="7250303"/>
            <a:ext cx="5753735" cy="201295"/>
          </a:xfrm>
          <a:custGeom>
            <a:avLst/>
            <a:gdLst/>
            <a:ahLst/>
            <a:cxnLst/>
            <a:rect l="l" t="t" r="r" b="b"/>
            <a:pathLst>
              <a:path w="5753734" h="201295">
                <a:moveTo>
                  <a:pt x="5753735" y="0"/>
                </a:moveTo>
                <a:lnTo>
                  <a:pt x="0" y="0"/>
                </a:lnTo>
                <a:lnTo>
                  <a:pt x="0" y="201168"/>
                </a:lnTo>
                <a:lnTo>
                  <a:pt x="5753735" y="201168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5321" y="7689215"/>
            <a:ext cx="5753735" cy="201295"/>
          </a:xfrm>
          <a:custGeom>
            <a:avLst/>
            <a:gdLst/>
            <a:ahLst/>
            <a:cxnLst/>
            <a:rect l="l" t="t" r="r" b="b"/>
            <a:pathLst>
              <a:path w="5753734" h="201295">
                <a:moveTo>
                  <a:pt x="5753735" y="0"/>
                </a:moveTo>
                <a:lnTo>
                  <a:pt x="0" y="0"/>
                </a:lnTo>
                <a:lnTo>
                  <a:pt x="0" y="201167"/>
                </a:lnTo>
                <a:lnTo>
                  <a:pt x="5753735" y="201167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552" y="8646541"/>
            <a:ext cx="3918585" cy="305435"/>
          </a:xfrm>
          <a:custGeom>
            <a:avLst/>
            <a:gdLst/>
            <a:ahLst/>
            <a:cxnLst/>
            <a:rect l="l" t="t" r="r" b="b"/>
            <a:pathLst>
              <a:path w="3918585" h="305434">
                <a:moveTo>
                  <a:pt x="112763" y="115849"/>
                </a:moveTo>
                <a:lnTo>
                  <a:pt x="0" y="115849"/>
                </a:lnTo>
                <a:lnTo>
                  <a:pt x="0" y="304825"/>
                </a:lnTo>
                <a:lnTo>
                  <a:pt x="112763" y="304825"/>
                </a:lnTo>
                <a:lnTo>
                  <a:pt x="112763" y="115849"/>
                </a:lnTo>
                <a:close/>
              </a:path>
              <a:path w="3918585" h="305434">
                <a:moveTo>
                  <a:pt x="2848025" y="115849"/>
                </a:moveTo>
                <a:lnTo>
                  <a:pt x="2848025" y="115849"/>
                </a:lnTo>
                <a:lnTo>
                  <a:pt x="112776" y="115849"/>
                </a:lnTo>
                <a:lnTo>
                  <a:pt x="112776" y="304825"/>
                </a:lnTo>
                <a:lnTo>
                  <a:pt x="2848025" y="304825"/>
                </a:lnTo>
                <a:lnTo>
                  <a:pt x="2848025" y="115849"/>
                </a:lnTo>
                <a:close/>
              </a:path>
              <a:path w="3918585" h="305434">
                <a:moveTo>
                  <a:pt x="3918153" y="115849"/>
                </a:moveTo>
                <a:lnTo>
                  <a:pt x="3918153" y="115849"/>
                </a:lnTo>
                <a:lnTo>
                  <a:pt x="2848051" y="115849"/>
                </a:lnTo>
                <a:lnTo>
                  <a:pt x="2848051" y="304825"/>
                </a:lnTo>
                <a:lnTo>
                  <a:pt x="3918153" y="304825"/>
                </a:lnTo>
                <a:lnTo>
                  <a:pt x="3918153" y="115849"/>
                </a:lnTo>
                <a:close/>
              </a:path>
              <a:path w="3918585" h="305434">
                <a:moveTo>
                  <a:pt x="3918204" y="0"/>
                </a:moveTo>
                <a:lnTo>
                  <a:pt x="2960827" y="0"/>
                </a:lnTo>
                <a:lnTo>
                  <a:pt x="2960827" y="115824"/>
                </a:lnTo>
                <a:lnTo>
                  <a:pt x="3918204" y="115824"/>
                </a:lnTo>
                <a:lnTo>
                  <a:pt x="3918204" y="0"/>
                </a:lnTo>
                <a:close/>
              </a:path>
            </a:pathLst>
          </a:custGeom>
          <a:solidFill>
            <a:srgbClr val="C6CC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6980" y="6609333"/>
            <a:ext cx="6033770" cy="2351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5435" indent="-2286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06070" algn="l"/>
              </a:tabLst>
            </a:pPr>
            <a:r>
              <a:rPr sz="1600" spc="-5" dirty="0">
                <a:solidFill>
                  <a:srgbClr val="600A4A"/>
                </a:solidFill>
                <a:latin typeface="Arial"/>
                <a:cs typeface="Arial"/>
              </a:rPr>
              <a:t>Simple relational</a:t>
            </a:r>
            <a:r>
              <a:rPr sz="1600" spc="-35" dirty="0">
                <a:solidFill>
                  <a:srgbClr val="600A4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600A4A"/>
                </a:solidFill>
                <a:latin typeface="Arial"/>
                <a:cs typeface="Arial"/>
              </a:rPr>
              <a:t>knowledge:</a:t>
            </a:r>
            <a:endParaRPr sz="1600">
              <a:latin typeface="Arial"/>
              <a:cs typeface="Arial"/>
            </a:endParaRPr>
          </a:p>
          <a:p>
            <a:pPr marL="534670" marR="7620" lvl="1" indent="-229235">
              <a:lnSpc>
                <a:spcPct val="130000"/>
              </a:lnSpc>
              <a:spcBef>
                <a:spcPts val="1470"/>
              </a:spcBef>
              <a:buFont typeface="Courier New"/>
              <a:buChar char="o"/>
              <a:tabLst>
                <a:tab pos="534670" algn="l"/>
                <a:tab pos="535305" algn="l"/>
              </a:tabLst>
            </a:pP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is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simplest way of storing facts which </a:t>
            </a:r>
            <a:r>
              <a:rPr sz="1000" dirty="0">
                <a:latin typeface="Verdana"/>
                <a:cs typeface="Verdana"/>
              </a:rPr>
              <a:t>uses the </a:t>
            </a:r>
            <a:r>
              <a:rPr sz="1000" spc="-5" dirty="0">
                <a:latin typeface="Verdana"/>
                <a:cs typeface="Verdana"/>
              </a:rPr>
              <a:t>relational method, </a:t>
            </a:r>
            <a:r>
              <a:rPr sz="1000" dirty="0">
                <a:latin typeface="Verdana"/>
                <a:cs typeface="Verdana"/>
              </a:rPr>
              <a:t>and </a:t>
            </a:r>
            <a:r>
              <a:rPr sz="1000" spc="-5" dirty="0">
                <a:latin typeface="Verdana"/>
                <a:cs typeface="Verdana"/>
              </a:rPr>
              <a:t>each  </a:t>
            </a:r>
            <a:r>
              <a:rPr sz="1000" dirty="0">
                <a:latin typeface="Verdana"/>
                <a:cs typeface="Verdana"/>
              </a:rPr>
              <a:t>fact </a:t>
            </a:r>
            <a:r>
              <a:rPr sz="1000" spc="-5" dirty="0">
                <a:latin typeface="Verdana"/>
                <a:cs typeface="Verdana"/>
              </a:rPr>
              <a:t>about </a:t>
            </a:r>
            <a:r>
              <a:rPr sz="1000" dirty="0">
                <a:latin typeface="Verdana"/>
                <a:cs typeface="Verdana"/>
              </a:rPr>
              <a:t>a set </a:t>
            </a:r>
            <a:r>
              <a:rPr sz="1000" spc="-5" dirty="0">
                <a:latin typeface="Verdana"/>
                <a:cs typeface="Verdana"/>
              </a:rPr>
              <a:t>of </a:t>
            </a:r>
            <a:r>
              <a:rPr sz="1000" spc="5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object is set </a:t>
            </a:r>
            <a:r>
              <a:rPr sz="1000" spc="-10" dirty="0">
                <a:latin typeface="Verdana"/>
                <a:cs typeface="Verdana"/>
              </a:rPr>
              <a:t>out </a:t>
            </a:r>
            <a:r>
              <a:rPr sz="1000" dirty="0">
                <a:latin typeface="Verdana"/>
                <a:cs typeface="Verdana"/>
              </a:rPr>
              <a:t>systematically </a:t>
            </a:r>
            <a:r>
              <a:rPr sz="1000" spc="-5" dirty="0">
                <a:latin typeface="Verdana"/>
                <a:cs typeface="Verdana"/>
              </a:rPr>
              <a:t>in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columns.</a:t>
            </a:r>
            <a:endParaRPr sz="1000">
              <a:latin typeface="Verdana"/>
              <a:cs typeface="Verdana"/>
            </a:endParaRPr>
          </a:p>
          <a:p>
            <a:pPr marL="534670" marR="5080" lvl="1" indent="-229235">
              <a:lnSpc>
                <a:spcPct val="130000"/>
              </a:lnSpc>
              <a:spcBef>
                <a:spcPts val="335"/>
              </a:spcBef>
              <a:buFont typeface="Courier New"/>
              <a:buChar char="o"/>
              <a:tabLst>
                <a:tab pos="534670" algn="l"/>
                <a:tab pos="535305" algn="l"/>
              </a:tabLst>
            </a:pPr>
            <a:r>
              <a:rPr sz="1000" dirty="0">
                <a:latin typeface="Verdana"/>
                <a:cs typeface="Verdana"/>
              </a:rPr>
              <a:t>This </a:t>
            </a:r>
            <a:r>
              <a:rPr sz="1000" spc="-5" dirty="0">
                <a:latin typeface="Verdana"/>
                <a:cs typeface="Verdana"/>
              </a:rPr>
              <a:t>approach of knowledge representation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spc="-5" dirty="0">
                <a:latin typeface="Verdana"/>
                <a:cs typeface="Verdana"/>
              </a:rPr>
              <a:t>famous in database systems </a:t>
            </a:r>
            <a:r>
              <a:rPr sz="1000" spc="-10" dirty="0">
                <a:latin typeface="Verdana"/>
                <a:cs typeface="Verdana"/>
              </a:rPr>
              <a:t>where </a:t>
            </a:r>
            <a:r>
              <a:rPr sz="1000" spc="5" dirty="0">
                <a:latin typeface="Verdana"/>
                <a:cs typeface="Verdana"/>
              </a:rPr>
              <a:t>the  </a:t>
            </a:r>
            <a:r>
              <a:rPr sz="1000" dirty="0">
                <a:latin typeface="Verdana"/>
                <a:cs typeface="Verdana"/>
              </a:rPr>
              <a:t>relationship </a:t>
            </a:r>
            <a:r>
              <a:rPr sz="1000" spc="-5" dirty="0">
                <a:latin typeface="Verdana"/>
                <a:cs typeface="Verdana"/>
              </a:rPr>
              <a:t>between </a:t>
            </a:r>
            <a:r>
              <a:rPr sz="1000" spc="-10" dirty="0">
                <a:latin typeface="Verdana"/>
                <a:cs typeface="Verdana"/>
              </a:rPr>
              <a:t>different </a:t>
            </a:r>
            <a:r>
              <a:rPr sz="1000" spc="-5" dirty="0">
                <a:latin typeface="Verdana"/>
                <a:cs typeface="Verdana"/>
              </a:rPr>
              <a:t>entities is</a:t>
            </a:r>
            <a:r>
              <a:rPr sz="1000" spc="7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represented.</a:t>
            </a:r>
            <a:endParaRPr sz="1000">
              <a:latin typeface="Verdana"/>
              <a:cs typeface="Verdana"/>
            </a:endParaRPr>
          </a:p>
          <a:p>
            <a:pPr marL="534670" lvl="1" indent="-22923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534670" algn="l"/>
                <a:tab pos="535305" algn="l"/>
              </a:tabLst>
            </a:pPr>
            <a:r>
              <a:rPr sz="1000" dirty="0">
                <a:latin typeface="Verdana"/>
                <a:cs typeface="Verdana"/>
              </a:rPr>
              <a:t>This </a:t>
            </a:r>
            <a:r>
              <a:rPr sz="1000" spc="-5" dirty="0">
                <a:latin typeface="Verdana"/>
                <a:cs typeface="Verdana"/>
              </a:rPr>
              <a:t>approach </a:t>
            </a:r>
            <a:r>
              <a:rPr sz="1000" dirty="0">
                <a:latin typeface="Verdana"/>
                <a:cs typeface="Verdana"/>
              </a:rPr>
              <a:t>has </a:t>
            </a:r>
            <a:r>
              <a:rPr sz="1000" spc="-5" dirty="0">
                <a:latin typeface="Verdana"/>
                <a:cs typeface="Verdana"/>
              </a:rPr>
              <a:t>little opportunity for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inference.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Verdana"/>
              <a:cs typeface="Verdana"/>
            </a:endParaRPr>
          </a:p>
          <a:p>
            <a:pPr marL="77470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latin typeface="Verdana"/>
                <a:cs typeface="Verdana"/>
              </a:rPr>
              <a:t>Example: </a:t>
            </a:r>
            <a:r>
              <a:rPr sz="1000" b="1" spc="-5" dirty="0">
                <a:latin typeface="Verdana"/>
                <a:cs typeface="Verdana"/>
              </a:rPr>
              <a:t>The following is </a:t>
            </a:r>
            <a:r>
              <a:rPr sz="1000" b="1" dirty="0">
                <a:latin typeface="Verdana"/>
                <a:cs typeface="Verdana"/>
              </a:rPr>
              <a:t>the </a:t>
            </a:r>
            <a:r>
              <a:rPr sz="1000" b="1" spc="-5" dirty="0">
                <a:latin typeface="Verdana"/>
                <a:cs typeface="Verdana"/>
              </a:rPr>
              <a:t>simple relational knowledge</a:t>
            </a:r>
            <a:r>
              <a:rPr sz="1000" b="1" spc="-20" dirty="0">
                <a:latin typeface="Verdana"/>
                <a:cs typeface="Verdana"/>
              </a:rPr>
              <a:t> </a:t>
            </a:r>
            <a:r>
              <a:rPr sz="1000" b="1" spc="-5" dirty="0">
                <a:latin typeface="Verdana"/>
                <a:cs typeface="Verdana"/>
              </a:rPr>
              <a:t>representation.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116839">
              <a:lnSpc>
                <a:spcPct val="100000"/>
              </a:lnSpc>
              <a:spcBef>
                <a:spcPts val="830"/>
              </a:spcBef>
              <a:tabLst>
                <a:tab pos="1668780" algn="l"/>
                <a:tab pos="3081020" algn="l"/>
              </a:tabLst>
            </a:pPr>
            <a:r>
              <a:rPr sz="1300" b="1" spc="-5" dirty="0">
                <a:latin typeface="Times New Roman"/>
                <a:cs typeface="Times New Roman"/>
              </a:rPr>
              <a:t>Player	</a:t>
            </a:r>
            <a:r>
              <a:rPr sz="1300" b="1" spc="-10" dirty="0">
                <a:latin typeface="Times New Roman"/>
                <a:cs typeface="Times New Roman"/>
              </a:rPr>
              <a:t>Weight	</a:t>
            </a:r>
            <a:r>
              <a:rPr sz="1300" b="1" spc="-5" dirty="0">
                <a:latin typeface="Times New Roman"/>
                <a:cs typeface="Times New Roman"/>
              </a:rPr>
              <a:t>Age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2408" y="8637396"/>
            <a:ext cx="3937000" cy="439420"/>
          </a:xfrm>
          <a:custGeom>
            <a:avLst/>
            <a:gdLst/>
            <a:ahLst/>
            <a:cxnLst/>
            <a:rect l="l" t="t" r="r" b="b"/>
            <a:pathLst>
              <a:path w="3937000" h="439420">
                <a:moveTo>
                  <a:pt x="3936441" y="430110"/>
                </a:moveTo>
                <a:lnTo>
                  <a:pt x="3936441" y="430110"/>
                </a:lnTo>
                <a:lnTo>
                  <a:pt x="0" y="430110"/>
                </a:lnTo>
                <a:lnTo>
                  <a:pt x="0" y="439242"/>
                </a:lnTo>
                <a:lnTo>
                  <a:pt x="3936441" y="439242"/>
                </a:lnTo>
                <a:lnTo>
                  <a:pt x="3936441" y="430110"/>
                </a:lnTo>
                <a:close/>
              </a:path>
              <a:path w="3937000" h="439420">
                <a:moveTo>
                  <a:pt x="3936441" y="124993"/>
                </a:moveTo>
                <a:lnTo>
                  <a:pt x="3927297" y="124993"/>
                </a:lnTo>
                <a:lnTo>
                  <a:pt x="3927297" y="313969"/>
                </a:lnTo>
                <a:lnTo>
                  <a:pt x="2973019" y="313969"/>
                </a:lnTo>
                <a:lnTo>
                  <a:pt x="1558150" y="313969"/>
                </a:lnTo>
                <a:lnTo>
                  <a:pt x="9144" y="313969"/>
                </a:lnTo>
                <a:lnTo>
                  <a:pt x="9144" y="124993"/>
                </a:lnTo>
                <a:lnTo>
                  <a:pt x="0" y="124993"/>
                </a:lnTo>
                <a:lnTo>
                  <a:pt x="0" y="430098"/>
                </a:lnTo>
                <a:lnTo>
                  <a:pt x="6096" y="430098"/>
                </a:lnTo>
                <a:lnTo>
                  <a:pt x="9144" y="430098"/>
                </a:lnTo>
                <a:lnTo>
                  <a:pt x="3936441" y="430098"/>
                </a:lnTo>
                <a:lnTo>
                  <a:pt x="3936441" y="124993"/>
                </a:lnTo>
                <a:close/>
              </a:path>
              <a:path w="3937000" h="439420">
                <a:moveTo>
                  <a:pt x="3936441" y="0"/>
                </a:moveTo>
                <a:lnTo>
                  <a:pt x="3936441" y="0"/>
                </a:lnTo>
                <a:lnTo>
                  <a:pt x="0" y="0"/>
                </a:lnTo>
                <a:lnTo>
                  <a:pt x="0" y="9144"/>
                </a:lnTo>
                <a:lnTo>
                  <a:pt x="0" y="124968"/>
                </a:lnTo>
                <a:lnTo>
                  <a:pt x="9144" y="124968"/>
                </a:lnTo>
                <a:lnTo>
                  <a:pt x="1558112" y="124968"/>
                </a:lnTo>
                <a:lnTo>
                  <a:pt x="1567256" y="124968"/>
                </a:lnTo>
                <a:lnTo>
                  <a:pt x="2973019" y="124968"/>
                </a:lnTo>
                <a:lnTo>
                  <a:pt x="2982163" y="124968"/>
                </a:lnTo>
                <a:lnTo>
                  <a:pt x="2982163" y="9144"/>
                </a:lnTo>
                <a:lnTo>
                  <a:pt x="3927297" y="9144"/>
                </a:lnTo>
                <a:lnTo>
                  <a:pt x="3927297" y="124968"/>
                </a:lnTo>
                <a:lnTo>
                  <a:pt x="3936441" y="124968"/>
                </a:lnTo>
                <a:lnTo>
                  <a:pt x="3936441" y="9144"/>
                </a:lnTo>
                <a:lnTo>
                  <a:pt x="3936441" y="0"/>
                </a:lnTo>
                <a:close/>
              </a:path>
            </a:pathLst>
          </a:custGeom>
          <a:solidFill>
            <a:srgbClr val="C6CC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800" y="304799"/>
            <a:ext cx="7165975" cy="9451975"/>
          </a:xfrm>
          <a:custGeom>
            <a:avLst/>
            <a:gdLst/>
            <a:ahLst/>
            <a:cxnLst/>
            <a:rect l="l" t="t" r="r" b="b"/>
            <a:pathLst>
              <a:path w="7165975" h="9451975">
                <a:moveTo>
                  <a:pt x="7165835" y="9445460"/>
                </a:moveTo>
                <a:lnTo>
                  <a:pt x="7159752" y="9445460"/>
                </a:lnTo>
                <a:lnTo>
                  <a:pt x="6096" y="9445460"/>
                </a:lnTo>
                <a:lnTo>
                  <a:pt x="0" y="9445460"/>
                </a:lnTo>
                <a:lnTo>
                  <a:pt x="0" y="9451543"/>
                </a:lnTo>
                <a:lnTo>
                  <a:pt x="6096" y="9451543"/>
                </a:lnTo>
                <a:lnTo>
                  <a:pt x="7159752" y="9451543"/>
                </a:lnTo>
                <a:lnTo>
                  <a:pt x="7165835" y="9451543"/>
                </a:lnTo>
                <a:lnTo>
                  <a:pt x="7165835" y="9445460"/>
                </a:lnTo>
                <a:close/>
              </a:path>
              <a:path w="7165975" h="9451975">
                <a:moveTo>
                  <a:pt x="7165835" y="0"/>
                </a:moveTo>
                <a:lnTo>
                  <a:pt x="7159752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9445447"/>
                </a:lnTo>
                <a:lnTo>
                  <a:pt x="6096" y="9445447"/>
                </a:lnTo>
                <a:lnTo>
                  <a:pt x="6096" y="6096"/>
                </a:lnTo>
                <a:lnTo>
                  <a:pt x="7159752" y="6096"/>
                </a:lnTo>
                <a:lnTo>
                  <a:pt x="7159752" y="9445447"/>
                </a:lnTo>
                <a:lnTo>
                  <a:pt x="7165835" y="9445447"/>
                </a:lnTo>
                <a:lnTo>
                  <a:pt x="7165835" y="6096"/>
                </a:lnTo>
                <a:lnTo>
                  <a:pt x="716583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32408" y="1201166"/>
          <a:ext cx="3926840" cy="1143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3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69240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Verdana"/>
                          <a:cs typeface="Verdana"/>
                        </a:rPr>
                        <a:t>Player1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98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Verdana"/>
                          <a:cs typeface="Verdana"/>
                        </a:rPr>
                        <a:t>65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98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66065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Verdana"/>
                          <a:cs typeface="Verdana"/>
                        </a:rPr>
                        <a:t>23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98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69240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Verdana"/>
                          <a:cs typeface="Verdana"/>
                        </a:rPr>
                        <a:t>Player2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98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EF0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Verdana"/>
                          <a:cs typeface="Verdana"/>
                        </a:rPr>
                        <a:t>58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98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EF0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66065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Verdana"/>
                          <a:cs typeface="Verdana"/>
                        </a:rPr>
                        <a:t>18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98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E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69240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Verdana"/>
                          <a:cs typeface="Verdana"/>
                        </a:rPr>
                        <a:t>Player3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98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Verdana"/>
                          <a:cs typeface="Verdana"/>
                        </a:rPr>
                        <a:t>75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98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66065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Verdana"/>
                          <a:cs typeface="Verdana"/>
                        </a:rPr>
                        <a:t>24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698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125321" y="3820426"/>
            <a:ext cx="5753735" cy="676910"/>
          </a:xfrm>
          <a:custGeom>
            <a:avLst/>
            <a:gdLst/>
            <a:ahLst/>
            <a:cxnLst/>
            <a:rect l="l" t="t" r="r" b="b"/>
            <a:pathLst>
              <a:path w="5753734" h="676910">
                <a:moveTo>
                  <a:pt x="5753735" y="475488"/>
                </a:moveTo>
                <a:lnTo>
                  <a:pt x="0" y="475488"/>
                </a:lnTo>
                <a:lnTo>
                  <a:pt x="0" y="676643"/>
                </a:lnTo>
                <a:lnTo>
                  <a:pt x="5753735" y="676643"/>
                </a:lnTo>
                <a:lnTo>
                  <a:pt x="5753735" y="475488"/>
                </a:lnTo>
                <a:close/>
              </a:path>
              <a:path w="5753734" h="676910">
                <a:moveTo>
                  <a:pt x="5753735" y="0"/>
                </a:moveTo>
                <a:lnTo>
                  <a:pt x="0" y="0"/>
                </a:lnTo>
                <a:lnTo>
                  <a:pt x="0" y="237731"/>
                </a:lnTo>
                <a:lnTo>
                  <a:pt x="0" y="475475"/>
                </a:lnTo>
                <a:lnTo>
                  <a:pt x="5753735" y="475475"/>
                </a:lnTo>
                <a:lnTo>
                  <a:pt x="5753735" y="237731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5321" y="4734775"/>
            <a:ext cx="5753735" cy="713740"/>
          </a:xfrm>
          <a:custGeom>
            <a:avLst/>
            <a:gdLst/>
            <a:ahLst/>
            <a:cxnLst/>
            <a:rect l="l" t="t" r="r" b="b"/>
            <a:pathLst>
              <a:path w="5753734" h="713739">
                <a:moveTo>
                  <a:pt x="5753735" y="0"/>
                </a:moveTo>
                <a:lnTo>
                  <a:pt x="0" y="0"/>
                </a:lnTo>
                <a:lnTo>
                  <a:pt x="0" y="238036"/>
                </a:lnTo>
                <a:lnTo>
                  <a:pt x="0" y="475780"/>
                </a:lnTo>
                <a:lnTo>
                  <a:pt x="0" y="713524"/>
                </a:lnTo>
                <a:lnTo>
                  <a:pt x="5753735" y="713524"/>
                </a:lnTo>
                <a:lnTo>
                  <a:pt x="5753735" y="475780"/>
                </a:lnTo>
                <a:lnTo>
                  <a:pt x="5753735" y="238036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2502789"/>
            <a:ext cx="5969000" cy="2959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241300" algn="l"/>
              </a:tabLst>
            </a:pPr>
            <a:r>
              <a:rPr sz="1600" spc="-5" dirty="0">
                <a:solidFill>
                  <a:srgbClr val="600A4A"/>
                </a:solidFill>
                <a:latin typeface="Arial"/>
                <a:cs typeface="Arial"/>
              </a:rPr>
              <a:t>Inheritable</a:t>
            </a:r>
            <a:r>
              <a:rPr sz="1600" spc="-25" dirty="0">
                <a:solidFill>
                  <a:srgbClr val="600A4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600A4A"/>
                </a:solidFill>
                <a:latin typeface="Arial"/>
                <a:cs typeface="Arial"/>
              </a:rPr>
              <a:t>knowledge:</a:t>
            </a:r>
            <a:endParaRPr sz="1600">
              <a:latin typeface="Arial"/>
              <a:cs typeface="Arial"/>
            </a:endParaRPr>
          </a:p>
          <a:p>
            <a:pPr marL="469900" marR="6985" lvl="1" indent="-229235">
              <a:lnSpc>
                <a:spcPct val="132000"/>
              </a:lnSpc>
              <a:spcBef>
                <a:spcPts val="141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inheritable knowledge </a:t>
            </a:r>
            <a:r>
              <a:rPr sz="1000" dirty="0">
                <a:latin typeface="Verdana"/>
                <a:cs typeface="Verdana"/>
              </a:rPr>
              <a:t>approach, </a:t>
            </a:r>
            <a:r>
              <a:rPr sz="1000" spc="-10" dirty="0">
                <a:latin typeface="Verdana"/>
                <a:cs typeface="Verdana"/>
              </a:rPr>
              <a:t>all </a:t>
            </a:r>
            <a:r>
              <a:rPr sz="1000" spc="-5" dirty="0">
                <a:latin typeface="Verdana"/>
                <a:cs typeface="Verdana"/>
              </a:rPr>
              <a:t>data </a:t>
            </a:r>
            <a:r>
              <a:rPr sz="1000" spc="5" dirty="0">
                <a:latin typeface="Verdana"/>
                <a:cs typeface="Verdana"/>
              </a:rPr>
              <a:t>must </a:t>
            </a:r>
            <a:r>
              <a:rPr sz="1000" dirty="0">
                <a:latin typeface="Verdana"/>
                <a:cs typeface="Verdana"/>
              </a:rPr>
              <a:t>be </a:t>
            </a:r>
            <a:r>
              <a:rPr sz="1000" spc="-5" dirty="0">
                <a:latin typeface="Verdana"/>
                <a:cs typeface="Verdana"/>
              </a:rPr>
              <a:t>stored </a:t>
            </a:r>
            <a:r>
              <a:rPr sz="1000" spc="5" dirty="0">
                <a:latin typeface="Verdana"/>
                <a:cs typeface="Verdana"/>
              </a:rPr>
              <a:t>into </a:t>
            </a:r>
            <a:r>
              <a:rPr sz="1000" dirty="0">
                <a:latin typeface="Verdana"/>
                <a:cs typeface="Verdana"/>
              </a:rPr>
              <a:t>a hierarchy </a:t>
            </a:r>
            <a:r>
              <a:rPr sz="1000" spc="-5" dirty="0">
                <a:latin typeface="Verdana"/>
                <a:cs typeface="Verdana"/>
              </a:rPr>
              <a:t>of  </a:t>
            </a:r>
            <a:r>
              <a:rPr sz="1000" dirty="0">
                <a:latin typeface="Verdana"/>
                <a:cs typeface="Verdana"/>
              </a:rPr>
              <a:t>classes.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All </a:t>
            </a:r>
            <a:r>
              <a:rPr sz="1000" spc="-5" dirty="0">
                <a:latin typeface="Verdana"/>
                <a:cs typeface="Verdana"/>
              </a:rPr>
              <a:t>classes </a:t>
            </a:r>
            <a:r>
              <a:rPr sz="1000" dirty="0">
                <a:latin typeface="Verdana"/>
                <a:cs typeface="Verdana"/>
              </a:rPr>
              <a:t>should be </a:t>
            </a:r>
            <a:r>
              <a:rPr sz="1000" spc="-5" dirty="0">
                <a:latin typeface="Verdana"/>
                <a:cs typeface="Verdana"/>
              </a:rPr>
              <a:t>arranged in </a:t>
            </a:r>
            <a:r>
              <a:rPr sz="1000" dirty="0">
                <a:latin typeface="Verdana"/>
                <a:cs typeface="Verdana"/>
              </a:rPr>
              <a:t>a generalized </a:t>
            </a:r>
            <a:r>
              <a:rPr sz="1000" spc="-5" dirty="0">
                <a:latin typeface="Verdana"/>
                <a:cs typeface="Verdana"/>
              </a:rPr>
              <a:t>form or </a:t>
            </a:r>
            <a:r>
              <a:rPr sz="1000" dirty="0">
                <a:latin typeface="Verdana"/>
                <a:cs typeface="Verdana"/>
              </a:rPr>
              <a:t>a </a:t>
            </a:r>
            <a:r>
              <a:rPr sz="1000" spc="-5" dirty="0">
                <a:latin typeface="Verdana"/>
                <a:cs typeface="Verdana"/>
              </a:rPr>
              <a:t>hierarchal</a:t>
            </a:r>
            <a:r>
              <a:rPr sz="1000" spc="-6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manner.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spc="-5" dirty="0">
                <a:latin typeface="Verdana"/>
                <a:cs typeface="Verdana"/>
              </a:rPr>
              <a:t>this approach, </a:t>
            </a:r>
            <a:r>
              <a:rPr sz="1000" dirty="0">
                <a:latin typeface="Verdana"/>
                <a:cs typeface="Verdana"/>
              </a:rPr>
              <a:t>we </a:t>
            </a:r>
            <a:r>
              <a:rPr sz="1000" spc="-5" dirty="0">
                <a:latin typeface="Verdana"/>
                <a:cs typeface="Verdana"/>
              </a:rPr>
              <a:t>apply inheritance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property.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-5" dirty="0">
                <a:latin typeface="Verdana"/>
                <a:cs typeface="Verdana"/>
              </a:rPr>
              <a:t>Elements </a:t>
            </a:r>
            <a:r>
              <a:rPr sz="1000" dirty="0">
                <a:latin typeface="Verdana"/>
                <a:cs typeface="Verdana"/>
              </a:rPr>
              <a:t>inherit </a:t>
            </a:r>
            <a:r>
              <a:rPr sz="1000" spc="-5" dirty="0">
                <a:latin typeface="Verdana"/>
                <a:cs typeface="Verdana"/>
              </a:rPr>
              <a:t>values from </a:t>
            </a:r>
            <a:r>
              <a:rPr sz="1000" spc="-10" dirty="0">
                <a:latin typeface="Verdana"/>
                <a:cs typeface="Verdana"/>
              </a:rPr>
              <a:t>other </a:t>
            </a:r>
            <a:r>
              <a:rPr sz="1000" spc="-5" dirty="0">
                <a:latin typeface="Verdana"/>
                <a:cs typeface="Verdana"/>
              </a:rPr>
              <a:t>members of </a:t>
            </a:r>
            <a:r>
              <a:rPr sz="1000" dirty="0">
                <a:latin typeface="Verdana"/>
                <a:cs typeface="Verdana"/>
              </a:rPr>
              <a:t>a</a:t>
            </a:r>
            <a:r>
              <a:rPr sz="1000" spc="5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class.</a:t>
            </a:r>
            <a:endParaRPr sz="1000">
              <a:latin typeface="Verdana"/>
              <a:cs typeface="Verdana"/>
            </a:endParaRPr>
          </a:p>
          <a:p>
            <a:pPr marL="469900" marR="5080" lvl="1" indent="-229235">
              <a:lnSpc>
                <a:spcPct val="130000"/>
              </a:lnSpc>
              <a:spcBef>
                <a:spcPts val="31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This approach </a:t>
            </a:r>
            <a:r>
              <a:rPr sz="1000" spc="-5" dirty="0">
                <a:latin typeface="Verdana"/>
                <a:cs typeface="Verdana"/>
              </a:rPr>
              <a:t>contains </a:t>
            </a:r>
            <a:r>
              <a:rPr sz="1000" dirty="0">
                <a:latin typeface="Verdana"/>
                <a:cs typeface="Verdana"/>
              </a:rPr>
              <a:t>inheritable </a:t>
            </a:r>
            <a:r>
              <a:rPr sz="1000" spc="-5" dirty="0">
                <a:latin typeface="Verdana"/>
                <a:cs typeface="Verdana"/>
              </a:rPr>
              <a:t>knowledge </a:t>
            </a:r>
            <a:r>
              <a:rPr sz="1000" dirty="0">
                <a:latin typeface="Verdana"/>
                <a:cs typeface="Verdana"/>
              </a:rPr>
              <a:t>which shows a </a:t>
            </a:r>
            <a:r>
              <a:rPr sz="1000" spc="-5" dirty="0">
                <a:latin typeface="Verdana"/>
                <a:cs typeface="Verdana"/>
              </a:rPr>
              <a:t>relation between  </a:t>
            </a:r>
            <a:r>
              <a:rPr sz="1000" dirty="0">
                <a:latin typeface="Verdana"/>
                <a:cs typeface="Verdana"/>
              </a:rPr>
              <a:t>instance and class, </a:t>
            </a:r>
            <a:r>
              <a:rPr sz="1000" spc="-5" dirty="0">
                <a:latin typeface="Verdana"/>
                <a:cs typeface="Verdana"/>
              </a:rPr>
              <a:t>and </a:t>
            </a: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is called instance</a:t>
            </a:r>
            <a:r>
              <a:rPr sz="1000" spc="-6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relation.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Every </a:t>
            </a:r>
            <a:r>
              <a:rPr sz="1000" spc="-5" dirty="0">
                <a:latin typeface="Verdana"/>
                <a:cs typeface="Verdana"/>
              </a:rPr>
              <a:t>individual frame </a:t>
            </a:r>
            <a:r>
              <a:rPr sz="1000" spc="-10" dirty="0">
                <a:latin typeface="Verdana"/>
                <a:cs typeface="Verdana"/>
              </a:rPr>
              <a:t>can </a:t>
            </a:r>
            <a:r>
              <a:rPr sz="1000" spc="-5" dirty="0">
                <a:latin typeface="Verdana"/>
                <a:cs typeface="Verdana"/>
              </a:rPr>
              <a:t>represent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collection of attributes and </a:t>
            </a:r>
            <a:r>
              <a:rPr sz="1000" dirty="0">
                <a:latin typeface="Verdana"/>
                <a:cs typeface="Verdana"/>
              </a:rPr>
              <a:t>its</a:t>
            </a:r>
            <a:r>
              <a:rPr sz="1000" spc="7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value.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spc="-5" dirty="0">
                <a:latin typeface="Verdana"/>
                <a:cs typeface="Verdana"/>
              </a:rPr>
              <a:t>this approach, objects and values </a:t>
            </a:r>
            <a:r>
              <a:rPr sz="1000" dirty="0">
                <a:latin typeface="Verdana"/>
                <a:cs typeface="Verdana"/>
              </a:rPr>
              <a:t>are </a:t>
            </a:r>
            <a:r>
              <a:rPr sz="1000" spc="-5" dirty="0">
                <a:latin typeface="Verdana"/>
                <a:cs typeface="Verdana"/>
              </a:rPr>
              <a:t>represented </a:t>
            </a: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dirty="0">
                <a:latin typeface="Verdana"/>
                <a:cs typeface="Verdana"/>
              </a:rPr>
              <a:t>Boxed</a:t>
            </a:r>
            <a:r>
              <a:rPr sz="1000" spc="-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nodes.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10" dirty="0">
                <a:latin typeface="Verdana"/>
                <a:cs typeface="Verdana"/>
              </a:rPr>
              <a:t>We </a:t>
            </a:r>
            <a:r>
              <a:rPr sz="1000" spc="5" dirty="0">
                <a:latin typeface="Verdana"/>
                <a:cs typeface="Verdana"/>
              </a:rPr>
              <a:t>use </a:t>
            </a:r>
            <a:r>
              <a:rPr sz="1000" spc="-5" dirty="0">
                <a:latin typeface="Verdana"/>
                <a:cs typeface="Verdana"/>
              </a:rPr>
              <a:t>Arrows which </a:t>
            </a:r>
            <a:r>
              <a:rPr sz="1000" spc="-10" dirty="0">
                <a:latin typeface="Verdana"/>
                <a:cs typeface="Verdana"/>
              </a:rPr>
              <a:t>point </a:t>
            </a:r>
            <a:r>
              <a:rPr sz="1000" dirty="0">
                <a:latin typeface="Verdana"/>
                <a:cs typeface="Verdana"/>
              </a:rPr>
              <a:t>from </a:t>
            </a:r>
            <a:r>
              <a:rPr sz="1000" spc="-5" dirty="0">
                <a:latin typeface="Verdana"/>
                <a:cs typeface="Verdana"/>
              </a:rPr>
              <a:t>objects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dirty="0">
                <a:latin typeface="Verdana"/>
                <a:cs typeface="Verdana"/>
              </a:rPr>
              <a:t>their</a:t>
            </a:r>
            <a:r>
              <a:rPr sz="1000" spc="-7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values.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b="1" spc="-5" dirty="0">
                <a:latin typeface="Verdana"/>
                <a:cs typeface="Verdana"/>
              </a:rPr>
              <a:t>Example: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623559"/>
            <a:ext cx="4343400" cy="350456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4800" y="304799"/>
            <a:ext cx="7165975" cy="9451975"/>
          </a:xfrm>
          <a:custGeom>
            <a:avLst/>
            <a:gdLst/>
            <a:ahLst/>
            <a:cxnLst/>
            <a:rect l="l" t="t" r="r" b="b"/>
            <a:pathLst>
              <a:path w="7165975" h="9451975">
                <a:moveTo>
                  <a:pt x="7165835" y="9445460"/>
                </a:moveTo>
                <a:lnTo>
                  <a:pt x="7159752" y="9445460"/>
                </a:lnTo>
                <a:lnTo>
                  <a:pt x="6096" y="9445460"/>
                </a:lnTo>
                <a:lnTo>
                  <a:pt x="0" y="9445460"/>
                </a:lnTo>
                <a:lnTo>
                  <a:pt x="0" y="9451543"/>
                </a:lnTo>
                <a:lnTo>
                  <a:pt x="6096" y="9451543"/>
                </a:lnTo>
                <a:lnTo>
                  <a:pt x="7159752" y="9451543"/>
                </a:lnTo>
                <a:lnTo>
                  <a:pt x="7165835" y="9451543"/>
                </a:lnTo>
                <a:lnTo>
                  <a:pt x="7165835" y="9445460"/>
                </a:lnTo>
                <a:close/>
              </a:path>
              <a:path w="7165975" h="9451975">
                <a:moveTo>
                  <a:pt x="7165835" y="0"/>
                </a:moveTo>
                <a:lnTo>
                  <a:pt x="7159752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9445447"/>
                </a:lnTo>
                <a:lnTo>
                  <a:pt x="6096" y="9445447"/>
                </a:lnTo>
                <a:lnTo>
                  <a:pt x="6096" y="6096"/>
                </a:lnTo>
                <a:lnTo>
                  <a:pt x="7159752" y="6096"/>
                </a:lnTo>
                <a:lnTo>
                  <a:pt x="7159752" y="9445447"/>
                </a:lnTo>
                <a:lnTo>
                  <a:pt x="7165835" y="9445447"/>
                </a:lnTo>
                <a:lnTo>
                  <a:pt x="7165835" y="6096"/>
                </a:lnTo>
                <a:lnTo>
                  <a:pt x="716583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5975" cy="9451975"/>
          </a:xfrm>
          <a:custGeom>
            <a:avLst/>
            <a:gdLst/>
            <a:ahLst/>
            <a:cxnLst/>
            <a:rect l="l" t="t" r="r" b="b"/>
            <a:pathLst>
              <a:path w="7165975" h="9451975">
                <a:moveTo>
                  <a:pt x="7165835" y="9445460"/>
                </a:moveTo>
                <a:lnTo>
                  <a:pt x="7159752" y="9445460"/>
                </a:lnTo>
                <a:lnTo>
                  <a:pt x="6096" y="9445460"/>
                </a:lnTo>
                <a:lnTo>
                  <a:pt x="0" y="9445460"/>
                </a:lnTo>
                <a:lnTo>
                  <a:pt x="0" y="9451543"/>
                </a:lnTo>
                <a:lnTo>
                  <a:pt x="6096" y="9451543"/>
                </a:lnTo>
                <a:lnTo>
                  <a:pt x="7159752" y="9451543"/>
                </a:lnTo>
                <a:lnTo>
                  <a:pt x="7165835" y="9451543"/>
                </a:lnTo>
                <a:lnTo>
                  <a:pt x="7165835" y="9445460"/>
                </a:lnTo>
                <a:close/>
              </a:path>
              <a:path w="7165975" h="9451975">
                <a:moveTo>
                  <a:pt x="7165835" y="0"/>
                </a:moveTo>
                <a:lnTo>
                  <a:pt x="7159752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9445447"/>
                </a:lnTo>
                <a:lnTo>
                  <a:pt x="6096" y="9445447"/>
                </a:lnTo>
                <a:lnTo>
                  <a:pt x="6096" y="6096"/>
                </a:lnTo>
                <a:lnTo>
                  <a:pt x="7159752" y="6096"/>
                </a:lnTo>
                <a:lnTo>
                  <a:pt x="7159752" y="9445447"/>
                </a:lnTo>
                <a:lnTo>
                  <a:pt x="7165835" y="9445447"/>
                </a:lnTo>
                <a:lnTo>
                  <a:pt x="7165835" y="6096"/>
                </a:lnTo>
                <a:lnTo>
                  <a:pt x="716583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5321" y="2228722"/>
            <a:ext cx="5753735" cy="476250"/>
          </a:xfrm>
          <a:custGeom>
            <a:avLst/>
            <a:gdLst/>
            <a:ahLst/>
            <a:cxnLst/>
            <a:rect l="l" t="t" r="r" b="b"/>
            <a:pathLst>
              <a:path w="5753734" h="476250">
                <a:moveTo>
                  <a:pt x="5753735" y="0"/>
                </a:moveTo>
                <a:lnTo>
                  <a:pt x="0" y="0"/>
                </a:lnTo>
                <a:lnTo>
                  <a:pt x="0" y="237693"/>
                </a:lnTo>
                <a:lnTo>
                  <a:pt x="0" y="475742"/>
                </a:lnTo>
                <a:lnTo>
                  <a:pt x="5753735" y="475742"/>
                </a:lnTo>
                <a:lnTo>
                  <a:pt x="5753735" y="237744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350390"/>
            <a:ext cx="577469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241300" algn="l"/>
              </a:tabLst>
            </a:pPr>
            <a:r>
              <a:rPr sz="1600" spc="-5" dirty="0">
                <a:solidFill>
                  <a:srgbClr val="600A4A"/>
                </a:solidFill>
                <a:latin typeface="Arial"/>
                <a:cs typeface="Arial"/>
              </a:rPr>
              <a:t>Inferential</a:t>
            </a:r>
            <a:r>
              <a:rPr sz="1600" spc="-20" dirty="0">
                <a:solidFill>
                  <a:srgbClr val="600A4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600A4A"/>
                </a:solidFill>
                <a:latin typeface="Arial"/>
                <a:cs typeface="Arial"/>
              </a:rPr>
              <a:t>knowledge: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00A4A"/>
              </a:buClr>
              <a:buFont typeface="Arial"/>
              <a:buAutoNum type="arabicPeriod" startAt="3"/>
            </a:pPr>
            <a:endParaRPr sz="1550">
              <a:latin typeface="Arial"/>
              <a:cs typeface="Arial"/>
            </a:endParaRPr>
          </a:p>
          <a:p>
            <a:pPr marL="469900" lvl="1" indent="-229235">
              <a:lnSpc>
                <a:spcPct val="100000"/>
              </a:lnSpc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-5" dirty="0">
                <a:latin typeface="Verdana"/>
                <a:cs typeface="Verdana"/>
              </a:rPr>
              <a:t>Inferential knowledge approach represents knowledge </a:t>
            </a: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dirty="0">
                <a:latin typeface="Verdana"/>
                <a:cs typeface="Verdana"/>
              </a:rPr>
              <a:t>the form </a:t>
            </a:r>
            <a:r>
              <a:rPr sz="1000" spc="-5" dirty="0">
                <a:latin typeface="Verdana"/>
                <a:cs typeface="Verdana"/>
              </a:rPr>
              <a:t>of formal</a:t>
            </a:r>
            <a:r>
              <a:rPr sz="1000" spc="3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logics.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dirty="0">
                <a:latin typeface="Verdana"/>
                <a:cs typeface="Verdana"/>
              </a:rPr>
              <a:t>This </a:t>
            </a:r>
            <a:r>
              <a:rPr sz="1000" spc="-5" dirty="0">
                <a:latin typeface="Verdana"/>
                <a:cs typeface="Verdana"/>
              </a:rPr>
              <a:t>approach </a:t>
            </a:r>
            <a:r>
              <a:rPr sz="1000" dirty="0">
                <a:latin typeface="Verdana"/>
                <a:cs typeface="Verdana"/>
              </a:rPr>
              <a:t>can be </a:t>
            </a:r>
            <a:r>
              <a:rPr sz="1000" spc="5" dirty="0">
                <a:latin typeface="Verdana"/>
                <a:cs typeface="Verdana"/>
              </a:rPr>
              <a:t>used to </a:t>
            </a:r>
            <a:r>
              <a:rPr sz="1000" dirty="0">
                <a:latin typeface="Verdana"/>
                <a:cs typeface="Verdana"/>
              </a:rPr>
              <a:t>derive more</a:t>
            </a:r>
            <a:r>
              <a:rPr sz="1000" spc="-12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facts.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It </a:t>
            </a:r>
            <a:r>
              <a:rPr sz="1000" spc="-5" dirty="0">
                <a:latin typeface="Verdana"/>
                <a:cs typeface="Verdana"/>
              </a:rPr>
              <a:t>guaranteed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correctness.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b="1" dirty="0">
                <a:latin typeface="Verdana"/>
                <a:cs typeface="Verdana"/>
              </a:rPr>
              <a:t>Example: </a:t>
            </a:r>
            <a:r>
              <a:rPr sz="1000" spc="-5" dirty="0">
                <a:latin typeface="Verdana"/>
                <a:cs typeface="Verdana"/>
              </a:rPr>
              <a:t>Let's suppose </a:t>
            </a:r>
            <a:r>
              <a:rPr sz="1000" dirty="0">
                <a:latin typeface="Verdana"/>
                <a:cs typeface="Verdana"/>
              </a:rPr>
              <a:t>there are two</a:t>
            </a:r>
            <a:r>
              <a:rPr sz="1000" spc="-5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statements: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8264" y="3014852"/>
            <a:ext cx="3048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latin typeface="Verdana"/>
                <a:cs typeface="Verdana"/>
              </a:rPr>
              <a:t>m</a:t>
            </a:r>
            <a:r>
              <a:rPr sz="1000" spc="-25" dirty="0">
                <a:latin typeface="Verdana"/>
                <a:cs typeface="Verdana"/>
              </a:rPr>
              <a:t>e</a:t>
            </a:r>
            <a:r>
              <a:rPr sz="1000" spc="5" dirty="0">
                <a:latin typeface="Verdana"/>
                <a:cs typeface="Verdana"/>
              </a:rPr>
              <a:t>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8592" y="3014852"/>
            <a:ext cx="2330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latin typeface="Verdana"/>
                <a:cs typeface="Verdana"/>
              </a:rPr>
              <a:t>a</a:t>
            </a:r>
            <a:r>
              <a:rPr sz="1000" dirty="0">
                <a:latin typeface="Verdana"/>
                <a:cs typeface="Verdana"/>
              </a:rPr>
              <a:t>re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8135" y="2692984"/>
            <a:ext cx="1297940" cy="6991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AutoNum type="alphaLcPeriod"/>
              <a:tabLst>
                <a:tab pos="241300" algn="l"/>
              </a:tabLst>
            </a:pPr>
            <a:r>
              <a:rPr sz="1000" dirty="0">
                <a:latin typeface="Verdana"/>
                <a:cs typeface="Verdana"/>
              </a:rPr>
              <a:t>Marcus </a:t>
            </a:r>
            <a:r>
              <a:rPr sz="1000" spc="-5" dirty="0">
                <a:latin typeface="Verdana"/>
                <a:cs typeface="Verdana"/>
              </a:rPr>
              <a:t>is </a:t>
            </a:r>
            <a:r>
              <a:rPr sz="1000" dirty="0">
                <a:latin typeface="Verdana"/>
                <a:cs typeface="Verdana"/>
              </a:rPr>
              <a:t>a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man</a:t>
            </a:r>
            <a:endParaRPr sz="1000">
              <a:latin typeface="Verdana"/>
              <a:cs typeface="Verdana"/>
            </a:endParaRPr>
          </a:p>
          <a:p>
            <a:pPr marL="241300" marR="732790" indent="-228600">
              <a:lnSpc>
                <a:spcPct val="130000"/>
              </a:lnSpc>
              <a:spcBef>
                <a:spcPts val="310"/>
              </a:spcBef>
              <a:buAutoNum type="alphaLcPeriod"/>
              <a:tabLst>
                <a:tab pos="241300" algn="l"/>
              </a:tabLst>
            </a:pPr>
            <a:r>
              <a:rPr sz="1000" dirty="0">
                <a:latin typeface="Verdana"/>
                <a:cs typeface="Verdana"/>
              </a:rPr>
              <a:t>All  T</a:t>
            </a:r>
            <a:r>
              <a:rPr sz="1000" spc="10" dirty="0">
                <a:latin typeface="Verdana"/>
                <a:cs typeface="Verdana"/>
              </a:rPr>
              <a:t>h</a:t>
            </a:r>
            <a:r>
              <a:rPr sz="1000" spc="-25" dirty="0">
                <a:latin typeface="Verdana"/>
                <a:cs typeface="Verdana"/>
              </a:rPr>
              <a:t>e</a:t>
            </a:r>
            <a:r>
              <a:rPr sz="1000" spc="5" dirty="0">
                <a:latin typeface="Verdana"/>
                <a:cs typeface="Verdana"/>
              </a:rPr>
              <a:t>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2630" y="3212973"/>
            <a:ext cx="12312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6950" algn="l"/>
              </a:tabLst>
            </a:pPr>
            <a:r>
              <a:rPr sz="1000" spc="-15" dirty="0">
                <a:latin typeface="Verdana"/>
                <a:cs typeface="Verdana"/>
              </a:rPr>
              <a:t>i</a:t>
            </a:r>
            <a:r>
              <a:rPr sz="1000" dirty="0">
                <a:latin typeface="Verdana"/>
                <a:cs typeface="Verdana"/>
              </a:rPr>
              <a:t>t	c</a:t>
            </a:r>
            <a:r>
              <a:rPr sz="1000" spc="-30" dirty="0">
                <a:latin typeface="Verdana"/>
                <a:cs typeface="Verdana"/>
              </a:rPr>
              <a:t>a</a:t>
            </a:r>
            <a:r>
              <a:rPr sz="1000" spc="5" dirty="0">
                <a:latin typeface="Verdana"/>
                <a:cs typeface="Verdana"/>
              </a:rPr>
              <a:t>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5881" y="3212973"/>
            <a:ext cx="6369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Verdana"/>
                <a:cs typeface="Verdana"/>
              </a:rPr>
              <a:t>represent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9206" y="2970351"/>
            <a:ext cx="445134" cy="4216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455"/>
              </a:spcBef>
            </a:pPr>
            <a:r>
              <a:rPr sz="1000" spc="-5" dirty="0">
                <a:latin typeface="Verdana"/>
                <a:cs typeface="Verdana"/>
              </a:rPr>
              <a:t>mortal</a:t>
            </a:r>
            <a:endParaRPr sz="10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latin typeface="Verdana"/>
                <a:cs typeface="Verdana"/>
              </a:rPr>
              <a:t>as;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6735" y="3574236"/>
            <a:ext cx="2583180" cy="4159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000" b="1" spc="-5" dirty="0">
                <a:latin typeface="Verdana"/>
                <a:cs typeface="Verdana"/>
              </a:rPr>
              <a:t>man(Marcus)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000" b="1" spc="15" dirty="0">
                <a:latin typeface="Cambria Math"/>
                <a:cs typeface="Cambria Math"/>
              </a:rPr>
              <a:t>∀</a:t>
            </a:r>
            <a:r>
              <a:rPr sz="1000" b="1" spc="15" dirty="0">
                <a:latin typeface="Verdana"/>
                <a:cs typeface="Verdana"/>
              </a:rPr>
              <a:t>x </a:t>
            </a:r>
            <a:r>
              <a:rPr sz="1000" b="1" spc="5" dirty="0">
                <a:latin typeface="Verdana"/>
                <a:cs typeface="Verdana"/>
              </a:rPr>
              <a:t>= </a:t>
            </a:r>
            <a:r>
              <a:rPr sz="1000" b="1" dirty="0">
                <a:latin typeface="Verdana"/>
                <a:cs typeface="Verdana"/>
              </a:rPr>
              <a:t>man </a:t>
            </a:r>
            <a:r>
              <a:rPr sz="1000" b="1" spc="-10" dirty="0">
                <a:latin typeface="Verdana"/>
                <a:cs typeface="Verdana"/>
              </a:rPr>
              <a:t>(x) </a:t>
            </a:r>
            <a:r>
              <a:rPr sz="1000" b="1" spc="-5" dirty="0">
                <a:latin typeface="Verdana"/>
                <a:cs typeface="Verdana"/>
              </a:rPr>
              <a:t>----------&gt; mortal</a:t>
            </a:r>
            <a:r>
              <a:rPr sz="1000" b="1" spc="-70" dirty="0">
                <a:latin typeface="Verdana"/>
                <a:cs typeface="Verdana"/>
              </a:rPr>
              <a:t> </a:t>
            </a:r>
            <a:r>
              <a:rPr sz="1000" b="1" spc="-5" dirty="0">
                <a:latin typeface="Verdana"/>
                <a:cs typeface="Verdana"/>
              </a:rPr>
              <a:t>(x)s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5321" y="5448300"/>
            <a:ext cx="5753735" cy="198120"/>
          </a:xfrm>
          <a:custGeom>
            <a:avLst/>
            <a:gdLst/>
            <a:ahLst/>
            <a:cxnLst/>
            <a:rect l="l" t="t" r="r" b="b"/>
            <a:pathLst>
              <a:path w="5753734" h="198120">
                <a:moveTo>
                  <a:pt x="5753735" y="0"/>
                </a:moveTo>
                <a:lnTo>
                  <a:pt x="0" y="0"/>
                </a:lnTo>
                <a:lnTo>
                  <a:pt x="0" y="198120"/>
                </a:lnTo>
                <a:lnTo>
                  <a:pt x="5753735" y="198120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5321" y="5884417"/>
            <a:ext cx="5753735" cy="241300"/>
          </a:xfrm>
          <a:custGeom>
            <a:avLst/>
            <a:gdLst/>
            <a:ahLst/>
            <a:cxnLst/>
            <a:rect l="l" t="t" r="r" b="b"/>
            <a:pathLst>
              <a:path w="5753734" h="241300">
                <a:moveTo>
                  <a:pt x="5753735" y="0"/>
                </a:moveTo>
                <a:lnTo>
                  <a:pt x="0" y="0"/>
                </a:lnTo>
                <a:lnTo>
                  <a:pt x="0" y="240791"/>
                </a:lnTo>
                <a:lnTo>
                  <a:pt x="5753735" y="240791"/>
                </a:lnTo>
                <a:lnTo>
                  <a:pt x="575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2004" y="4127754"/>
            <a:ext cx="5970905" cy="337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241300" algn="l"/>
              </a:tabLst>
            </a:pPr>
            <a:r>
              <a:rPr sz="1600" spc="-5" dirty="0">
                <a:solidFill>
                  <a:srgbClr val="600A4A"/>
                </a:solidFill>
                <a:latin typeface="Arial"/>
                <a:cs typeface="Arial"/>
              </a:rPr>
              <a:t>Procedural</a:t>
            </a:r>
            <a:r>
              <a:rPr sz="1600" spc="-15" dirty="0">
                <a:solidFill>
                  <a:srgbClr val="600A4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600A4A"/>
                </a:solidFill>
                <a:latin typeface="Arial"/>
                <a:cs typeface="Arial"/>
              </a:rPr>
              <a:t>knowledge:</a:t>
            </a:r>
            <a:endParaRPr sz="1600">
              <a:latin typeface="Arial"/>
              <a:cs typeface="Arial"/>
            </a:endParaRPr>
          </a:p>
          <a:p>
            <a:pPr marL="469900" marR="7620" lvl="1" indent="-229235">
              <a:lnSpc>
                <a:spcPct val="132200"/>
              </a:lnSpc>
              <a:spcBef>
                <a:spcPts val="144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-5" dirty="0">
                <a:latin typeface="Verdana"/>
                <a:cs typeface="Verdana"/>
              </a:rPr>
              <a:t>Procedural knowledge approach </a:t>
            </a:r>
            <a:r>
              <a:rPr sz="1000" dirty="0">
                <a:latin typeface="Verdana"/>
                <a:cs typeface="Verdana"/>
              </a:rPr>
              <a:t>uses </a:t>
            </a:r>
            <a:r>
              <a:rPr sz="1000" spc="-10" dirty="0">
                <a:latin typeface="Verdana"/>
                <a:cs typeface="Verdana"/>
              </a:rPr>
              <a:t>small </a:t>
            </a:r>
            <a:r>
              <a:rPr sz="1000" spc="-5" dirty="0">
                <a:latin typeface="Verdana"/>
                <a:cs typeface="Verdana"/>
              </a:rPr>
              <a:t>programs and </a:t>
            </a:r>
            <a:r>
              <a:rPr sz="1000" dirty="0">
                <a:latin typeface="Verdana"/>
                <a:cs typeface="Verdana"/>
              </a:rPr>
              <a:t>codes </a:t>
            </a:r>
            <a:r>
              <a:rPr sz="1000" spc="-10" dirty="0">
                <a:latin typeface="Verdana"/>
                <a:cs typeface="Verdana"/>
              </a:rPr>
              <a:t>which </a:t>
            </a:r>
            <a:r>
              <a:rPr sz="1000" spc="-5" dirty="0">
                <a:latin typeface="Verdana"/>
                <a:cs typeface="Verdana"/>
              </a:rPr>
              <a:t>describes </a:t>
            </a:r>
            <a:r>
              <a:rPr sz="1000" dirty="0">
                <a:latin typeface="Verdana"/>
                <a:cs typeface="Verdana"/>
              </a:rPr>
              <a:t>how 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dirty="0">
                <a:latin typeface="Verdana"/>
                <a:cs typeface="Verdana"/>
              </a:rPr>
              <a:t>do </a:t>
            </a:r>
            <a:r>
              <a:rPr sz="1000" spc="-5" dirty="0">
                <a:latin typeface="Verdana"/>
                <a:cs typeface="Verdana"/>
              </a:rPr>
              <a:t>specific </a:t>
            </a:r>
            <a:r>
              <a:rPr sz="1000" dirty="0">
                <a:latin typeface="Verdana"/>
                <a:cs typeface="Verdana"/>
              </a:rPr>
              <a:t>things, and how </a:t>
            </a:r>
            <a:r>
              <a:rPr sz="1000" spc="5" dirty="0">
                <a:latin typeface="Verdana"/>
                <a:cs typeface="Verdana"/>
              </a:rPr>
              <a:t>to</a:t>
            </a:r>
            <a:r>
              <a:rPr sz="1000" spc="-10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proceed.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0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5" dirty="0">
                <a:latin typeface="Verdana"/>
                <a:cs typeface="Verdana"/>
              </a:rPr>
              <a:t>In </a:t>
            </a:r>
            <a:r>
              <a:rPr sz="1000" spc="-5" dirty="0">
                <a:latin typeface="Verdana"/>
                <a:cs typeface="Verdana"/>
              </a:rPr>
              <a:t>this approach, </a:t>
            </a:r>
            <a:r>
              <a:rPr sz="1000" spc="-10" dirty="0">
                <a:latin typeface="Verdana"/>
                <a:cs typeface="Verdana"/>
              </a:rPr>
              <a:t>one </a:t>
            </a:r>
            <a:r>
              <a:rPr sz="1000" spc="-5" dirty="0">
                <a:latin typeface="Verdana"/>
                <a:cs typeface="Verdana"/>
              </a:rPr>
              <a:t>important rule </a:t>
            </a:r>
            <a:r>
              <a:rPr sz="1000" spc="5" dirty="0">
                <a:latin typeface="Verdana"/>
                <a:cs typeface="Verdana"/>
              </a:rPr>
              <a:t>is used </a:t>
            </a:r>
            <a:r>
              <a:rPr sz="1000" spc="-5" dirty="0">
                <a:latin typeface="Verdana"/>
                <a:cs typeface="Verdana"/>
              </a:rPr>
              <a:t>which </a:t>
            </a:r>
            <a:r>
              <a:rPr sz="1000" spc="5" dirty="0">
                <a:latin typeface="Verdana"/>
                <a:cs typeface="Verdana"/>
              </a:rPr>
              <a:t>is </a:t>
            </a:r>
            <a:r>
              <a:rPr sz="1000" b="1" spc="-5" dirty="0">
                <a:latin typeface="Verdana"/>
                <a:cs typeface="Verdana"/>
              </a:rPr>
              <a:t>If-Then</a:t>
            </a:r>
            <a:r>
              <a:rPr sz="1000" b="1" spc="-1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rule</a:t>
            </a:r>
            <a:r>
              <a:rPr sz="1000" dirty="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469900" marR="5080" lvl="1" indent="-229235">
              <a:lnSpc>
                <a:spcPct val="130000"/>
              </a:lnSpc>
              <a:spcBef>
                <a:spcPts val="335"/>
              </a:spcBef>
              <a:buFont typeface="Courier New"/>
              <a:buChar char="o"/>
              <a:tabLst>
                <a:tab pos="469900" algn="l"/>
                <a:tab pos="470534" algn="l"/>
                <a:tab pos="747395" algn="l"/>
                <a:tab pos="1122045" algn="l"/>
                <a:tab pos="1993264" algn="l"/>
                <a:tab pos="2313305" algn="l"/>
                <a:tab pos="2678430" algn="l"/>
                <a:tab pos="3044190" algn="l"/>
                <a:tab pos="3647440" algn="l"/>
                <a:tab pos="4208145" algn="l"/>
                <a:tab pos="4996815" algn="l"/>
                <a:tab pos="5435600" algn="l"/>
              </a:tabLst>
            </a:pPr>
            <a:r>
              <a:rPr sz="1000" spc="5" dirty="0">
                <a:latin typeface="Verdana"/>
                <a:cs typeface="Verdana"/>
              </a:rPr>
              <a:t>In	</a:t>
            </a:r>
            <a:r>
              <a:rPr sz="1000" dirty="0">
                <a:latin typeface="Verdana"/>
                <a:cs typeface="Verdana"/>
              </a:rPr>
              <a:t>this	knowledge,	we	can	</a:t>
            </a:r>
            <a:r>
              <a:rPr sz="1000" spc="-5" dirty="0">
                <a:latin typeface="Verdana"/>
                <a:cs typeface="Verdana"/>
              </a:rPr>
              <a:t>use	various	</a:t>
            </a:r>
            <a:r>
              <a:rPr sz="1000" dirty="0">
                <a:latin typeface="Verdana"/>
                <a:cs typeface="Verdana"/>
              </a:rPr>
              <a:t>coding	</a:t>
            </a:r>
            <a:r>
              <a:rPr sz="1000" spc="-5" dirty="0">
                <a:latin typeface="Verdana"/>
                <a:cs typeface="Verdana"/>
              </a:rPr>
              <a:t>languages	</a:t>
            </a:r>
            <a:r>
              <a:rPr sz="1000" dirty="0">
                <a:latin typeface="Verdana"/>
                <a:cs typeface="Verdana"/>
              </a:rPr>
              <a:t>such	</a:t>
            </a:r>
            <a:r>
              <a:rPr sz="1000" spc="-15" dirty="0">
                <a:latin typeface="Verdana"/>
                <a:cs typeface="Verdana"/>
              </a:rPr>
              <a:t>as</a:t>
            </a:r>
            <a:r>
              <a:rPr sz="1000" spc="-45" dirty="0">
                <a:latin typeface="Verdana"/>
                <a:cs typeface="Verdana"/>
              </a:rPr>
              <a:t> </a:t>
            </a:r>
            <a:r>
              <a:rPr sz="1000" b="1" spc="-5" dirty="0">
                <a:latin typeface="Verdana"/>
                <a:cs typeface="Verdana"/>
              </a:rPr>
              <a:t>LISP  </a:t>
            </a:r>
            <a:r>
              <a:rPr sz="1000" b="1" dirty="0">
                <a:latin typeface="Verdana"/>
                <a:cs typeface="Verdana"/>
              </a:rPr>
              <a:t>language </a:t>
            </a:r>
            <a:r>
              <a:rPr sz="1000" spc="-5" dirty="0">
                <a:latin typeface="Verdana"/>
                <a:cs typeface="Verdana"/>
              </a:rPr>
              <a:t>and </a:t>
            </a:r>
            <a:r>
              <a:rPr sz="1000" b="1" spc="-5" dirty="0">
                <a:latin typeface="Verdana"/>
                <a:cs typeface="Verdana"/>
              </a:rPr>
              <a:t>Prolog</a:t>
            </a:r>
            <a:r>
              <a:rPr sz="1000" b="1" spc="-2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language</a:t>
            </a:r>
            <a:r>
              <a:rPr sz="1000" dirty="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10" dirty="0">
                <a:latin typeface="Verdana"/>
                <a:cs typeface="Verdana"/>
              </a:rPr>
              <a:t>We </a:t>
            </a:r>
            <a:r>
              <a:rPr sz="1000" dirty="0">
                <a:latin typeface="Verdana"/>
                <a:cs typeface="Verdana"/>
              </a:rPr>
              <a:t>can </a:t>
            </a:r>
            <a:r>
              <a:rPr sz="1000" spc="-5" dirty="0">
                <a:latin typeface="Verdana"/>
                <a:cs typeface="Verdana"/>
              </a:rPr>
              <a:t>easily represent heuristic or domain-specific knowledge using </a:t>
            </a:r>
            <a:r>
              <a:rPr sz="1000" dirty="0">
                <a:latin typeface="Verdana"/>
                <a:cs typeface="Verdana"/>
              </a:rPr>
              <a:t>this</a:t>
            </a:r>
            <a:r>
              <a:rPr sz="1000" spc="9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approach.</a:t>
            </a:r>
            <a:endParaRPr sz="1000">
              <a:latin typeface="Verdana"/>
              <a:cs typeface="Verdana"/>
            </a:endParaRPr>
          </a:p>
          <a:p>
            <a:pPr marL="469900" lvl="1" indent="-229235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469900" algn="l"/>
                <a:tab pos="470534" algn="l"/>
              </a:tabLst>
            </a:pPr>
            <a:r>
              <a:rPr sz="1000" spc="-5" dirty="0">
                <a:latin typeface="Verdana"/>
                <a:cs typeface="Verdana"/>
              </a:rPr>
              <a:t>But </a:t>
            </a:r>
            <a:r>
              <a:rPr sz="1000" spc="5" dirty="0">
                <a:latin typeface="Verdana"/>
                <a:cs typeface="Verdana"/>
              </a:rPr>
              <a:t>it is </a:t>
            </a:r>
            <a:r>
              <a:rPr sz="1000" spc="-10" dirty="0">
                <a:latin typeface="Verdana"/>
                <a:cs typeface="Verdana"/>
              </a:rPr>
              <a:t>not </a:t>
            </a:r>
            <a:r>
              <a:rPr sz="1000" dirty="0">
                <a:latin typeface="Verdana"/>
                <a:cs typeface="Verdana"/>
              </a:rPr>
              <a:t>necessary </a:t>
            </a:r>
            <a:r>
              <a:rPr sz="1000" spc="-10" dirty="0">
                <a:latin typeface="Verdana"/>
                <a:cs typeface="Verdana"/>
              </a:rPr>
              <a:t>that </a:t>
            </a:r>
            <a:r>
              <a:rPr sz="1000" dirty="0">
                <a:latin typeface="Verdana"/>
                <a:cs typeface="Verdana"/>
              </a:rPr>
              <a:t>we can </a:t>
            </a:r>
            <a:r>
              <a:rPr sz="1000" spc="-5" dirty="0">
                <a:latin typeface="Verdana"/>
                <a:cs typeface="Verdana"/>
              </a:rPr>
              <a:t>represent </a:t>
            </a:r>
            <a:r>
              <a:rPr sz="1000" spc="-10" dirty="0">
                <a:latin typeface="Verdana"/>
                <a:cs typeface="Verdana"/>
              </a:rPr>
              <a:t>all </a:t>
            </a:r>
            <a:r>
              <a:rPr sz="1000" dirty="0">
                <a:latin typeface="Verdana"/>
                <a:cs typeface="Verdana"/>
              </a:rPr>
              <a:t>cases </a:t>
            </a:r>
            <a:r>
              <a:rPr sz="1000" spc="-5" dirty="0">
                <a:latin typeface="Verdana"/>
                <a:cs typeface="Verdana"/>
              </a:rPr>
              <a:t>in </a:t>
            </a:r>
            <a:r>
              <a:rPr sz="1000" dirty="0">
                <a:latin typeface="Verdana"/>
                <a:cs typeface="Verdana"/>
              </a:rPr>
              <a:t>this</a:t>
            </a:r>
            <a:r>
              <a:rPr sz="1000" spc="-4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approach.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Requirements </a:t>
            </a:r>
            <a:r>
              <a:rPr sz="1900" spc="5" dirty="0">
                <a:solidFill>
                  <a:srgbClr val="600A38"/>
                </a:solidFill>
                <a:latin typeface="Arial"/>
                <a:cs typeface="Arial"/>
              </a:rPr>
              <a:t>for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knowledge Representation</a:t>
            </a:r>
            <a:r>
              <a:rPr sz="1900" spc="10" dirty="0">
                <a:solidFill>
                  <a:srgbClr val="600A3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600A38"/>
                </a:solidFill>
                <a:latin typeface="Arial"/>
                <a:cs typeface="Arial"/>
              </a:rPr>
              <a:t>system: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000" spc="5" dirty="0">
                <a:latin typeface="Verdana"/>
                <a:cs typeface="Verdana"/>
              </a:rPr>
              <a:t>A </a:t>
            </a:r>
            <a:r>
              <a:rPr sz="1000" spc="-5" dirty="0">
                <a:latin typeface="Verdana"/>
                <a:cs typeface="Verdana"/>
              </a:rPr>
              <a:t>good knowledge representation system </a:t>
            </a:r>
            <a:r>
              <a:rPr sz="1000" spc="-10" dirty="0">
                <a:latin typeface="Verdana"/>
                <a:cs typeface="Verdana"/>
              </a:rPr>
              <a:t>must </a:t>
            </a:r>
            <a:r>
              <a:rPr sz="1000" dirty="0">
                <a:latin typeface="Verdana"/>
                <a:cs typeface="Verdana"/>
              </a:rPr>
              <a:t>possess the following</a:t>
            </a:r>
            <a:r>
              <a:rPr sz="1000" spc="-25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properties.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tabLst>
                <a:tab pos="2323465" algn="l"/>
                <a:tab pos="5258435" algn="l"/>
              </a:tabLst>
            </a:pPr>
            <a:r>
              <a:rPr sz="1000" spc="5" dirty="0">
                <a:latin typeface="Verdana"/>
                <a:cs typeface="Verdana"/>
              </a:rPr>
              <a:t>1. </a:t>
            </a:r>
            <a:r>
              <a:rPr sz="1000" spc="8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1.	</a:t>
            </a:r>
            <a:r>
              <a:rPr sz="1000" b="1" spc="-5" dirty="0">
                <a:latin typeface="Verdana"/>
                <a:cs typeface="Verdana"/>
              </a:rPr>
              <a:t>Representational	Accuracy:</a:t>
            </a:r>
            <a:endParaRPr sz="1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</a:pPr>
            <a:r>
              <a:rPr sz="1000" spc="5" dirty="0">
                <a:latin typeface="Verdana"/>
                <a:cs typeface="Verdana"/>
              </a:rPr>
              <a:t>KR </a:t>
            </a:r>
            <a:r>
              <a:rPr sz="1000" spc="-5" dirty="0">
                <a:latin typeface="Verdana"/>
                <a:cs typeface="Verdana"/>
              </a:rPr>
              <a:t>system should </a:t>
            </a:r>
            <a:r>
              <a:rPr sz="1000" dirty="0">
                <a:latin typeface="Verdana"/>
                <a:cs typeface="Verdana"/>
              </a:rPr>
              <a:t>have the </a:t>
            </a:r>
            <a:r>
              <a:rPr sz="1000" spc="-5" dirty="0">
                <a:latin typeface="Verdana"/>
                <a:cs typeface="Verdana"/>
              </a:rPr>
              <a:t>ability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5" dirty="0">
                <a:latin typeface="Verdana"/>
                <a:cs typeface="Verdana"/>
              </a:rPr>
              <a:t>represent </a:t>
            </a:r>
            <a:r>
              <a:rPr sz="1000" dirty="0">
                <a:latin typeface="Verdana"/>
                <a:cs typeface="Verdana"/>
              </a:rPr>
              <a:t>all kind </a:t>
            </a:r>
            <a:r>
              <a:rPr sz="1000" spc="-5" dirty="0">
                <a:latin typeface="Verdana"/>
                <a:cs typeface="Verdana"/>
              </a:rPr>
              <a:t>of required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knowledge.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5651" y="7513142"/>
            <a:ext cx="889635" cy="4279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000" b="1" spc="-5" dirty="0">
                <a:latin typeface="Verdana"/>
                <a:cs typeface="Verdana"/>
              </a:rPr>
              <a:t>Adequacy:</a:t>
            </a:r>
            <a:endParaRPr sz="1000">
              <a:latin typeface="Verdana"/>
              <a:cs typeface="Verdana"/>
            </a:endParaRPr>
          </a:p>
          <a:p>
            <a:pPr marR="8255" algn="r">
              <a:lnSpc>
                <a:spcPct val="100000"/>
              </a:lnSpc>
              <a:spcBef>
                <a:spcPts val="385"/>
              </a:spcBef>
            </a:pPr>
            <a:r>
              <a:rPr sz="1000" spc="-5" dirty="0">
                <a:latin typeface="Verdana"/>
                <a:cs typeface="Verdana"/>
              </a:rPr>
              <a:t>structures</a:t>
            </a:r>
            <a:r>
              <a:rPr sz="1000" spc="275" dirty="0">
                <a:latin typeface="Verdana"/>
                <a:cs typeface="Verdana"/>
              </a:rPr>
              <a:t> </a:t>
            </a:r>
            <a:r>
              <a:rPr sz="1000" spc="5" dirty="0">
                <a:latin typeface="Verdana"/>
                <a:cs typeface="Verdana"/>
              </a:rPr>
              <a:t>to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0909" y="7513142"/>
            <a:ext cx="4791075" cy="6261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2298700" algn="l"/>
              </a:tabLst>
            </a:pPr>
            <a:r>
              <a:rPr sz="1000" spc="5" dirty="0">
                <a:latin typeface="Verdana"/>
                <a:cs typeface="Verdana"/>
              </a:rPr>
              <a:t>2. </a:t>
            </a:r>
            <a:r>
              <a:rPr sz="1000" spc="8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2.	</a:t>
            </a:r>
            <a:r>
              <a:rPr sz="1000" b="1" spc="-5" dirty="0">
                <a:latin typeface="Verdana"/>
                <a:cs typeface="Verdana"/>
              </a:rPr>
              <a:t>Inferential</a:t>
            </a:r>
            <a:endParaRPr sz="1000">
              <a:latin typeface="Verdana"/>
              <a:cs typeface="Verdana"/>
            </a:endParaRPr>
          </a:p>
          <a:p>
            <a:pPr marL="241300" marR="5080">
              <a:lnSpc>
                <a:spcPct val="130200"/>
              </a:lnSpc>
              <a:spcBef>
                <a:spcPts val="20"/>
              </a:spcBef>
            </a:pPr>
            <a:r>
              <a:rPr sz="1000" spc="5" dirty="0">
                <a:latin typeface="Verdana"/>
                <a:cs typeface="Verdana"/>
              </a:rPr>
              <a:t>KR </a:t>
            </a:r>
            <a:r>
              <a:rPr sz="1000" dirty="0">
                <a:latin typeface="Verdana"/>
                <a:cs typeface="Verdana"/>
              </a:rPr>
              <a:t>system </a:t>
            </a:r>
            <a:r>
              <a:rPr sz="1000" spc="-5" dirty="0">
                <a:latin typeface="Verdana"/>
                <a:cs typeface="Verdana"/>
              </a:rPr>
              <a:t>should </a:t>
            </a:r>
            <a:r>
              <a:rPr sz="1000" dirty="0">
                <a:latin typeface="Verdana"/>
                <a:cs typeface="Verdana"/>
              </a:rPr>
              <a:t>have </a:t>
            </a:r>
            <a:r>
              <a:rPr sz="1000" spc="-5" dirty="0">
                <a:latin typeface="Verdana"/>
                <a:cs typeface="Verdana"/>
              </a:rPr>
              <a:t>ability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5" dirty="0">
                <a:latin typeface="Verdana"/>
                <a:cs typeface="Verdana"/>
              </a:rPr>
              <a:t>manipulate </a:t>
            </a:r>
            <a:r>
              <a:rPr sz="1000" spc="5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representational  </a:t>
            </a:r>
            <a:r>
              <a:rPr sz="1000" dirty="0">
                <a:latin typeface="Verdana"/>
                <a:cs typeface="Verdana"/>
              </a:rPr>
              <a:t>produce </a:t>
            </a:r>
            <a:r>
              <a:rPr sz="1000" spc="5" dirty="0">
                <a:latin typeface="Verdana"/>
                <a:cs typeface="Verdana"/>
              </a:rPr>
              <a:t>new </a:t>
            </a:r>
            <a:r>
              <a:rPr sz="1000" spc="-5" dirty="0">
                <a:latin typeface="Verdana"/>
                <a:cs typeface="Verdana"/>
              </a:rPr>
              <a:t>knowledge corresponding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5" dirty="0">
                <a:latin typeface="Verdana"/>
                <a:cs typeface="Verdana"/>
              </a:rPr>
              <a:t>existing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spc="-5" dirty="0">
                <a:latin typeface="Verdana"/>
                <a:cs typeface="Verdana"/>
              </a:rPr>
              <a:t>structure.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0909" y="8156524"/>
            <a:ext cx="5744210" cy="6229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1300" marR="5080" indent="-229235" algn="just">
              <a:lnSpc>
                <a:spcPct val="131000"/>
              </a:lnSpc>
              <a:spcBef>
                <a:spcPts val="85"/>
              </a:spcBef>
              <a:tabLst>
                <a:tab pos="2301875" algn="l"/>
                <a:tab pos="4991100" algn="l"/>
              </a:tabLst>
            </a:pPr>
            <a:r>
              <a:rPr sz="1000" spc="10" dirty="0">
                <a:latin typeface="Verdana"/>
                <a:cs typeface="Verdana"/>
              </a:rPr>
              <a:t>3</a:t>
            </a:r>
            <a:r>
              <a:rPr sz="1000" dirty="0">
                <a:latin typeface="Verdana"/>
                <a:cs typeface="Verdana"/>
              </a:rPr>
              <a:t>. </a:t>
            </a:r>
            <a:r>
              <a:rPr sz="1000" spc="8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3.	</a:t>
            </a:r>
            <a:r>
              <a:rPr sz="1000" b="1" spc="5" dirty="0">
                <a:latin typeface="Verdana"/>
                <a:cs typeface="Verdana"/>
              </a:rPr>
              <a:t>In</a:t>
            </a:r>
            <a:r>
              <a:rPr sz="1000" b="1" spc="-20" dirty="0">
                <a:latin typeface="Verdana"/>
                <a:cs typeface="Verdana"/>
              </a:rPr>
              <a:t>f</a:t>
            </a:r>
            <a:r>
              <a:rPr sz="1000" b="1" dirty="0">
                <a:latin typeface="Verdana"/>
                <a:cs typeface="Verdana"/>
              </a:rPr>
              <a:t>e</a:t>
            </a:r>
            <a:r>
              <a:rPr sz="1000" b="1" spc="5" dirty="0">
                <a:latin typeface="Verdana"/>
                <a:cs typeface="Verdana"/>
              </a:rPr>
              <a:t>r</a:t>
            </a:r>
            <a:r>
              <a:rPr sz="1000" b="1" spc="-20" dirty="0">
                <a:latin typeface="Verdana"/>
                <a:cs typeface="Verdana"/>
              </a:rPr>
              <a:t>e</a:t>
            </a:r>
            <a:r>
              <a:rPr sz="1000" b="1" spc="-5" dirty="0">
                <a:latin typeface="Verdana"/>
                <a:cs typeface="Verdana"/>
              </a:rPr>
              <a:t>nt</a:t>
            </a:r>
            <a:r>
              <a:rPr sz="1000" b="1" spc="-15" dirty="0">
                <a:latin typeface="Verdana"/>
                <a:cs typeface="Verdana"/>
              </a:rPr>
              <a:t>i</a:t>
            </a:r>
            <a:r>
              <a:rPr sz="1000" b="1" dirty="0">
                <a:latin typeface="Verdana"/>
                <a:cs typeface="Verdana"/>
              </a:rPr>
              <a:t>al	</a:t>
            </a:r>
            <a:r>
              <a:rPr sz="1000" b="1" spc="10" dirty="0">
                <a:latin typeface="Verdana"/>
                <a:cs typeface="Verdana"/>
              </a:rPr>
              <a:t>E</a:t>
            </a:r>
            <a:r>
              <a:rPr sz="1000" b="1" spc="-20" dirty="0">
                <a:latin typeface="Verdana"/>
                <a:cs typeface="Verdana"/>
              </a:rPr>
              <a:t>f</a:t>
            </a:r>
            <a:r>
              <a:rPr sz="1000" b="1" spc="5" dirty="0">
                <a:latin typeface="Verdana"/>
                <a:cs typeface="Verdana"/>
              </a:rPr>
              <a:t>f</a:t>
            </a:r>
            <a:r>
              <a:rPr sz="1000" b="1" spc="-10" dirty="0">
                <a:latin typeface="Verdana"/>
                <a:cs typeface="Verdana"/>
              </a:rPr>
              <a:t>i</a:t>
            </a:r>
            <a:r>
              <a:rPr sz="1000" b="1" spc="5" dirty="0">
                <a:latin typeface="Verdana"/>
                <a:cs typeface="Verdana"/>
              </a:rPr>
              <a:t>c</a:t>
            </a:r>
            <a:r>
              <a:rPr sz="1000" b="1" spc="-10" dirty="0">
                <a:latin typeface="Verdana"/>
                <a:cs typeface="Verdana"/>
              </a:rPr>
              <a:t>i</a:t>
            </a:r>
            <a:r>
              <a:rPr sz="1000" b="1" dirty="0">
                <a:latin typeface="Verdana"/>
                <a:cs typeface="Verdana"/>
              </a:rPr>
              <a:t>e</a:t>
            </a:r>
            <a:r>
              <a:rPr sz="1000" b="1" spc="-15" dirty="0">
                <a:latin typeface="Verdana"/>
                <a:cs typeface="Verdana"/>
              </a:rPr>
              <a:t>n</a:t>
            </a:r>
            <a:r>
              <a:rPr sz="1000" b="1" spc="5" dirty="0">
                <a:latin typeface="Verdana"/>
                <a:cs typeface="Verdana"/>
              </a:rPr>
              <a:t>c</a:t>
            </a:r>
            <a:r>
              <a:rPr sz="1000" b="1" spc="-5" dirty="0">
                <a:latin typeface="Verdana"/>
                <a:cs typeface="Verdana"/>
              </a:rPr>
              <a:t>y</a:t>
            </a:r>
            <a:r>
              <a:rPr sz="1000" b="1" dirty="0">
                <a:latin typeface="Verdana"/>
                <a:cs typeface="Verdana"/>
              </a:rPr>
              <a:t>:  </a:t>
            </a:r>
            <a:r>
              <a:rPr sz="1000" spc="5" dirty="0">
                <a:latin typeface="Verdana"/>
                <a:cs typeface="Verdana"/>
              </a:rPr>
              <a:t>The </a:t>
            </a:r>
            <a:r>
              <a:rPr sz="1000" spc="-5" dirty="0">
                <a:latin typeface="Verdana"/>
                <a:cs typeface="Verdana"/>
              </a:rPr>
              <a:t>ability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5" dirty="0">
                <a:latin typeface="Verdana"/>
                <a:cs typeface="Verdana"/>
              </a:rPr>
              <a:t>direct </a:t>
            </a:r>
            <a:r>
              <a:rPr sz="1000" spc="5" dirty="0">
                <a:latin typeface="Verdana"/>
                <a:cs typeface="Verdana"/>
              </a:rPr>
              <a:t>the </a:t>
            </a:r>
            <a:r>
              <a:rPr sz="1000" dirty="0">
                <a:latin typeface="Verdana"/>
                <a:cs typeface="Verdana"/>
              </a:rPr>
              <a:t>inferential </a:t>
            </a:r>
            <a:r>
              <a:rPr sz="1000" spc="-5" dirty="0">
                <a:latin typeface="Verdana"/>
                <a:cs typeface="Verdana"/>
              </a:rPr>
              <a:t>knowledge mechanism </a:t>
            </a:r>
            <a:r>
              <a:rPr sz="1000" spc="5" dirty="0">
                <a:latin typeface="Verdana"/>
                <a:cs typeface="Verdana"/>
              </a:rPr>
              <a:t>into the </a:t>
            </a:r>
            <a:r>
              <a:rPr sz="1000" spc="-5" dirty="0">
                <a:latin typeface="Verdana"/>
                <a:cs typeface="Verdana"/>
              </a:rPr>
              <a:t>most </a:t>
            </a:r>
            <a:r>
              <a:rPr sz="1000" dirty="0">
                <a:latin typeface="Verdana"/>
                <a:cs typeface="Verdana"/>
              </a:rPr>
              <a:t>productive  directions by storing appropriate</a:t>
            </a:r>
            <a:r>
              <a:rPr sz="1000" spc="-8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guides.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909" y="1228928"/>
            <a:ext cx="5742940" cy="4229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30300"/>
              </a:lnSpc>
              <a:spcBef>
                <a:spcPts val="95"/>
              </a:spcBef>
            </a:pPr>
            <a:r>
              <a:rPr sz="1000" spc="5" dirty="0">
                <a:latin typeface="Verdana"/>
                <a:cs typeface="Verdana"/>
              </a:rPr>
              <a:t>4. </a:t>
            </a:r>
            <a:r>
              <a:rPr sz="1000" b="1" dirty="0">
                <a:latin typeface="Verdana"/>
                <a:cs typeface="Verdana"/>
              </a:rPr>
              <a:t>4. </a:t>
            </a:r>
            <a:r>
              <a:rPr sz="1000" b="1" spc="-5" dirty="0">
                <a:latin typeface="Verdana"/>
                <a:cs typeface="Verdana"/>
              </a:rPr>
              <a:t>Acquisitional </a:t>
            </a:r>
            <a:r>
              <a:rPr sz="1000" b="1" dirty="0">
                <a:latin typeface="Verdana"/>
                <a:cs typeface="Verdana"/>
              </a:rPr>
              <a:t>efficiency- </a:t>
            </a:r>
            <a:r>
              <a:rPr sz="1000" spc="-5" dirty="0">
                <a:latin typeface="Verdana"/>
                <a:cs typeface="Verdana"/>
              </a:rPr>
              <a:t>The ability </a:t>
            </a:r>
            <a:r>
              <a:rPr sz="1000" spc="5" dirty="0">
                <a:latin typeface="Verdana"/>
                <a:cs typeface="Verdana"/>
              </a:rPr>
              <a:t>to </a:t>
            </a:r>
            <a:r>
              <a:rPr sz="1000" spc="-5" dirty="0">
                <a:latin typeface="Verdana"/>
                <a:cs typeface="Verdana"/>
              </a:rPr>
              <a:t>acquire </a:t>
            </a:r>
            <a:r>
              <a:rPr sz="1000" dirty="0">
                <a:latin typeface="Verdana"/>
                <a:cs typeface="Verdana"/>
              </a:rPr>
              <a:t>the </a:t>
            </a:r>
            <a:r>
              <a:rPr sz="1000" spc="5" dirty="0">
                <a:latin typeface="Verdana"/>
                <a:cs typeface="Verdana"/>
              </a:rPr>
              <a:t>new </a:t>
            </a:r>
            <a:r>
              <a:rPr sz="1000" spc="-5" dirty="0">
                <a:latin typeface="Verdana"/>
                <a:cs typeface="Verdana"/>
              </a:rPr>
              <a:t>knowledge easily </a:t>
            </a:r>
            <a:r>
              <a:rPr sz="1000" dirty="0">
                <a:latin typeface="Verdana"/>
                <a:cs typeface="Verdana"/>
              </a:rPr>
              <a:t>using  </a:t>
            </a:r>
            <a:r>
              <a:rPr sz="1000" spc="-5" dirty="0">
                <a:latin typeface="Verdana"/>
                <a:cs typeface="Verdana"/>
              </a:rPr>
              <a:t>automatic</a:t>
            </a:r>
            <a:r>
              <a:rPr sz="1000" spc="-20" dirty="0">
                <a:latin typeface="Verdana"/>
                <a:cs typeface="Verdana"/>
              </a:rPr>
              <a:t> </a:t>
            </a:r>
            <a:r>
              <a:rPr sz="1000" dirty="0">
                <a:latin typeface="Verdana"/>
                <a:cs typeface="Verdana"/>
              </a:rPr>
              <a:t>methods.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04799"/>
            <a:ext cx="7165975" cy="9451975"/>
          </a:xfrm>
          <a:custGeom>
            <a:avLst/>
            <a:gdLst/>
            <a:ahLst/>
            <a:cxnLst/>
            <a:rect l="l" t="t" r="r" b="b"/>
            <a:pathLst>
              <a:path w="7165975" h="9451975">
                <a:moveTo>
                  <a:pt x="7165835" y="9445460"/>
                </a:moveTo>
                <a:lnTo>
                  <a:pt x="7159752" y="9445460"/>
                </a:lnTo>
                <a:lnTo>
                  <a:pt x="6096" y="9445460"/>
                </a:lnTo>
                <a:lnTo>
                  <a:pt x="0" y="9445460"/>
                </a:lnTo>
                <a:lnTo>
                  <a:pt x="0" y="9451543"/>
                </a:lnTo>
                <a:lnTo>
                  <a:pt x="6096" y="9451543"/>
                </a:lnTo>
                <a:lnTo>
                  <a:pt x="7159752" y="9451543"/>
                </a:lnTo>
                <a:lnTo>
                  <a:pt x="7165835" y="9451543"/>
                </a:lnTo>
                <a:lnTo>
                  <a:pt x="7165835" y="9445460"/>
                </a:lnTo>
                <a:close/>
              </a:path>
              <a:path w="7165975" h="9451975">
                <a:moveTo>
                  <a:pt x="7165835" y="0"/>
                </a:moveTo>
                <a:lnTo>
                  <a:pt x="7159752" y="0"/>
                </a:lnTo>
                <a:lnTo>
                  <a:pt x="6096" y="0"/>
                </a:lnTo>
                <a:lnTo>
                  <a:pt x="0" y="0"/>
                </a:lnTo>
                <a:lnTo>
                  <a:pt x="0" y="6045"/>
                </a:lnTo>
                <a:lnTo>
                  <a:pt x="0" y="9445447"/>
                </a:lnTo>
                <a:lnTo>
                  <a:pt x="6096" y="9445447"/>
                </a:lnTo>
                <a:lnTo>
                  <a:pt x="6096" y="6096"/>
                </a:lnTo>
                <a:lnTo>
                  <a:pt x="7159752" y="6096"/>
                </a:lnTo>
                <a:lnTo>
                  <a:pt x="7159752" y="9445447"/>
                </a:lnTo>
                <a:lnTo>
                  <a:pt x="7165835" y="9445447"/>
                </a:lnTo>
                <a:lnTo>
                  <a:pt x="7165835" y="6096"/>
                </a:lnTo>
                <a:lnTo>
                  <a:pt x="716583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1184</Words>
  <Application>Microsoft Office PowerPoint</Application>
  <PresentationFormat>Custom</PresentationFormat>
  <Paragraphs>137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Cambria Math</vt:lpstr>
      <vt:lpstr>Arial</vt:lpstr>
      <vt:lpstr>Times New Roman</vt:lpstr>
      <vt:lpstr>Courier New</vt:lpstr>
      <vt:lpstr>Calibri</vt:lpstr>
      <vt:lpstr>Verdana</vt:lpstr>
      <vt:lpstr>Office Theme</vt:lpstr>
      <vt:lpstr>What is knowledge representation?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knowledge representation?</dc:title>
  <cp:lastModifiedBy>Abdul Aleem</cp:lastModifiedBy>
  <cp:revision>1</cp:revision>
  <dcterms:created xsi:type="dcterms:W3CDTF">2020-06-18T18:40:46Z</dcterms:created>
  <dcterms:modified xsi:type="dcterms:W3CDTF">2022-10-22T03:14:51Z</dcterms:modified>
</cp:coreProperties>
</file>